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wmf" ContentType="image/x-w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40" r:id="rId1"/>
  </p:sldMasterIdLst>
  <p:sldIdLst>
    <p:sldId id="256" r:id="rId2"/>
    <p:sldId id="257" r:id="rId3"/>
    <p:sldId id="258" r:id="rId4"/>
    <p:sldId id="263" r:id="rId5"/>
    <p:sldId id="264" r:id="rId6"/>
    <p:sldId id="267" r:id="rId7"/>
    <p:sldId id="268" r:id="rId8"/>
    <p:sldId id="269" r:id="rId9"/>
    <p:sldId id="265" r:id="rId10"/>
    <p:sldId id="270" r:id="rId11"/>
    <p:sldId id="271" r:id="rId12"/>
    <p:sldId id="272" r:id="rId13"/>
    <p:sldId id="259" r:id="rId14"/>
    <p:sldId id="261" r:id="rId15"/>
    <p:sldId id="274" r:id="rId16"/>
    <p:sldId id="260" r:id="rId17"/>
    <p:sldId id="266" r:id="rId18"/>
    <p:sldId id="273" r:id="rId19"/>
    <p:sldId id="262"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429"/>
    <p:restoredTop sz="94752"/>
  </p:normalViewPr>
  <p:slideViewPr>
    <p:cSldViewPr snapToGrid="0" snapToObjects="1">
      <p:cViewPr varScale="1">
        <p:scale>
          <a:sx n="73" d="100"/>
          <a:sy n="73" d="100"/>
        </p:scale>
        <p:origin x="224" y="4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4541D67-2CE9-1241-9F12-4D180CD83626}" type="doc">
      <dgm:prSet loTypeId="urn:microsoft.com/office/officeart/2005/8/layout/pyramid1" loCatId="" qsTypeId="urn:microsoft.com/office/officeart/2005/8/quickstyle/simple4" qsCatId="simple" csTypeId="urn:microsoft.com/office/officeart/2005/8/colors/colorful1" csCatId="colorful" phldr="1"/>
      <dgm:spPr/>
    </dgm:pt>
    <dgm:pt modelId="{902E0B19-5D1F-8040-883B-29D769F8D4CA}">
      <dgm:prSet phldrT="[Text]"/>
      <dgm:spPr/>
      <dgm:t>
        <a:bodyPr/>
        <a:lstStyle/>
        <a:p>
          <a:r>
            <a:rPr lang="en-US" dirty="0" smtClean="0"/>
            <a:t>Do</a:t>
          </a:r>
          <a:endParaRPr lang="en-US" dirty="0"/>
        </a:p>
      </dgm:t>
    </dgm:pt>
    <dgm:pt modelId="{B2E72EC2-8A73-F441-A8FB-5B91FA5E17A2}" type="parTrans" cxnId="{26D3BCD9-0BBC-2C44-B7C7-3D6B33898082}">
      <dgm:prSet/>
      <dgm:spPr/>
      <dgm:t>
        <a:bodyPr/>
        <a:lstStyle/>
        <a:p>
          <a:endParaRPr lang="en-US"/>
        </a:p>
      </dgm:t>
    </dgm:pt>
    <dgm:pt modelId="{ADD11EAC-A066-B745-AB9A-841BF1DB918F}" type="sibTrans" cxnId="{26D3BCD9-0BBC-2C44-B7C7-3D6B33898082}">
      <dgm:prSet/>
      <dgm:spPr/>
      <dgm:t>
        <a:bodyPr/>
        <a:lstStyle/>
        <a:p>
          <a:endParaRPr lang="en-US"/>
        </a:p>
      </dgm:t>
    </dgm:pt>
    <dgm:pt modelId="{EEB81727-4342-694F-A7FD-A1C10C27EDB6}">
      <dgm:prSet phldrT="[Text]"/>
      <dgm:spPr/>
      <dgm:t>
        <a:bodyPr/>
        <a:lstStyle/>
        <a:p>
          <a:r>
            <a:rPr lang="en-US" dirty="0" smtClean="0"/>
            <a:t>Plan</a:t>
          </a:r>
          <a:endParaRPr lang="en-US" dirty="0"/>
        </a:p>
      </dgm:t>
    </dgm:pt>
    <dgm:pt modelId="{39ADC406-14F2-FE4F-B4D0-EBE7C5E3217C}" type="parTrans" cxnId="{7FEB5103-14FB-7C46-8D6F-1E848E3F1347}">
      <dgm:prSet/>
      <dgm:spPr/>
      <dgm:t>
        <a:bodyPr/>
        <a:lstStyle/>
        <a:p>
          <a:endParaRPr lang="en-US"/>
        </a:p>
      </dgm:t>
    </dgm:pt>
    <dgm:pt modelId="{08B5100C-1659-0B42-B18A-30A96B3F7209}" type="sibTrans" cxnId="{7FEB5103-14FB-7C46-8D6F-1E848E3F1347}">
      <dgm:prSet/>
      <dgm:spPr/>
      <dgm:t>
        <a:bodyPr/>
        <a:lstStyle/>
        <a:p>
          <a:endParaRPr lang="en-US"/>
        </a:p>
      </dgm:t>
    </dgm:pt>
    <dgm:pt modelId="{CC74DC11-8AA9-6546-A605-2F5AD0433DEC}">
      <dgm:prSet phldrT="[Text]"/>
      <dgm:spPr/>
      <dgm:t>
        <a:bodyPr/>
        <a:lstStyle/>
        <a:p>
          <a:r>
            <a:rPr lang="en-US" dirty="0" smtClean="0"/>
            <a:t>Read</a:t>
          </a:r>
          <a:endParaRPr lang="en-US" dirty="0"/>
        </a:p>
      </dgm:t>
    </dgm:pt>
    <dgm:pt modelId="{E2988412-5BCB-0B46-A12B-0CCF4DBC6115}" type="parTrans" cxnId="{8557B899-4071-E84F-A82E-A49DAF6D2BBE}">
      <dgm:prSet/>
      <dgm:spPr/>
      <dgm:t>
        <a:bodyPr/>
        <a:lstStyle/>
        <a:p>
          <a:endParaRPr lang="en-US"/>
        </a:p>
      </dgm:t>
    </dgm:pt>
    <dgm:pt modelId="{7B55B882-4F8A-E545-91CC-6F4944689E13}" type="sibTrans" cxnId="{8557B899-4071-E84F-A82E-A49DAF6D2BBE}">
      <dgm:prSet/>
      <dgm:spPr/>
      <dgm:t>
        <a:bodyPr/>
        <a:lstStyle/>
        <a:p>
          <a:endParaRPr lang="en-US"/>
        </a:p>
      </dgm:t>
    </dgm:pt>
    <dgm:pt modelId="{BB25E700-7D55-CB40-869A-948B43E1CA88}" type="pres">
      <dgm:prSet presAssocID="{84541D67-2CE9-1241-9F12-4D180CD83626}" presName="Name0" presStyleCnt="0">
        <dgm:presLayoutVars>
          <dgm:dir/>
          <dgm:animLvl val="lvl"/>
          <dgm:resizeHandles val="exact"/>
        </dgm:presLayoutVars>
      </dgm:prSet>
      <dgm:spPr/>
    </dgm:pt>
    <dgm:pt modelId="{4ED41A1C-9D28-2C4C-8446-D5431BA9226B}" type="pres">
      <dgm:prSet presAssocID="{902E0B19-5D1F-8040-883B-29D769F8D4CA}" presName="Name8" presStyleCnt="0"/>
      <dgm:spPr/>
    </dgm:pt>
    <dgm:pt modelId="{0AF89820-DAB2-594A-A855-2FA33D522D24}" type="pres">
      <dgm:prSet presAssocID="{902E0B19-5D1F-8040-883B-29D769F8D4CA}" presName="level" presStyleLbl="node1" presStyleIdx="0" presStyleCnt="3">
        <dgm:presLayoutVars>
          <dgm:chMax val="1"/>
          <dgm:bulletEnabled val="1"/>
        </dgm:presLayoutVars>
      </dgm:prSet>
      <dgm:spPr/>
    </dgm:pt>
    <dgm:pt modelId="{1AB19F90-3AF5-DD4F-8927-4D4C19E7199E}" type="pres">
      <dgm:prSet presAssocID="{902E0B19-5D1F-8040-883B-29D769F8D4CA}" presName="levelTx" presStyleLbl="revTx" presStyleIdx="0" presStyleCnt="0">
        <dgm:presLayoutVars>
          <dgm:chMax val="1"/>
          <dgm:bulletEnabled val="1"/>
        </dgm:presLayoutVars>
      </dgm:prSet>
      <dgm:spPr/>
    </dgm:pt>
    <dgm:pt modelId="{BC5E41AB-7691-9242-842C-54CE34E87B62}" type="pres">
      <dgm:prSet presAssocID="{EEB81727-4342-694F-A7FD-A1C10C27EDB6}" presName="Name8" presStyleCnt="0"/>
      <dgm:spPr/>
    </dgm:pt>
    <dgm:pt modelId="{6E51464B-BA7D-2643-A5D3-22645B6AF1B2}" type="pres">
      <dgm:prSet presAssocID="{EEB81727-4342-694F-A7FD-A1C10C27EDB6}" presName="level" presStyleLbl="node1" presStyleIdx="1" presStyleCnt="3">
        <dgm:presLayoutVars>
          <dgm:chMax val="1"/>
          <dgm:bulletEnabled val="1"/>
        </dgm:presLayoutVars>
      </dgm:prSet>
      <dgm:spPr/>
    </dgm:pt>
    <dgm:pt modelId="{06116795-669E-D24F-8FF9-6B30D8502799}" type="pres">
      <dgm:prSet presAssocID="{EEB81727-4342-694F-A7FD-A1C10C27EDB6}" presName="levelTx" presStyleLbl="revTx" presStyleIdx="0" presStyleCnt="0">
        <dgm:presLayoutVars>
          <dgm:chMax val="1"/>
          <dgm:bulletEnabled val="1"/>
        </dgm:presLayoutVars>
      </dgm:prSet>
      <dgm:spPr/>
    </dgm:pt>
    <dgm:pt modelId="{0088856C-B211-E749-B938-532ACBC144E8}" type="pres">
      <dgm:prSet presAssocID="{CC74DC11-8AA9-6546-A605-2F5AD0433DEC}" presName="Name8" presStyleCnt="0"/>
      <dgm:spPr/>
    </dgm:pt>
    <dgm:pt modelId="{4634031F-DD73-184D-B779-230764032E02}" type="pres">
      <dgm:prSet presAssocID="{CC74DC11-8AA9-6546-A605-2F5AD0433DEC}" presName="level" presStyleLbl="node1" presStyleIdx="2" presStyleCnt="3">
        <dgm:presLayoutVars>
          <dgm:chMax val="1"/>
          <dgm:bulletEnabled val="1"/>
        </dgm:presLayoutVars>
      </dgm:prSet>
      <dgm:spPr/>
    </dgm:pt>
    <dgm:pt modelId="{C9BB5B97-EAF1-BC4C-B437-22B64AA4CD43}" type="pres">
      <dgm:prSet presAssocID="{CC74DC11-8AA9-6546-A605-2F5AD0433DEC}" presName="levelTx" presStyleLbl="revTx" presStyleIdx="0" presStyleCnt="0">
        <dgm:presLayoutVars>
          <dgm:chMax val="1"/>
          <dgm:bulletEnabled val="1"/>
        </dgm:presLayoutVars>
      </dgm:prSet>
      <dgm:spPr/>
    </dgm:pt>
  </dgm:ptLst>
  <dgm:cxnLst>
    <dgm:cxn modelId="{060C4819-FF3D-CF4B-945A-1B153A842E99}" type="presOf" srcId="{902E0B19-5D1F-8040-883B-29D769F8D4CA}" destId="{1AB19F90-3AF5-DD4F-8927-4D4C19E7199E}" srcOrd="1" destOrd="0" presId="urn:microsoft.com/office/officeart/2005/8/layout/pyramid1"/>
    <dgm:cxn modelId="{FBBEA759-7419-7042-97F5-4B7BA52508EB}" type="presOf" srcId="{CC74DC11-8AA9-6546-A605-2F5AD0433DEC}" destId="{C9BB5B97-EAF1-BC4C-B437-22B64AA4CD43}" srcOrd="1" destOrd="0" presId="urn:microsoft.com/office/officeart/2005/8/layout/pyramid1"/>
    <dgm:cxn modelId="{8557B899-4071-E84F-A82E-A49DAF6D2BBE}" srcId="{84541D67-2CE9-1241-9F12-4D180CD83626}" destId="{CC74DC11-8AA9-6546-A605-2F5AD0433DEC}" srcOrd="2" destOrd="0" parTransId="{E2988412-5BCB-0B46-A12B-0CCF4DBC6115}" sibTransId="{7B55B882-4F8A-E545-91CC-6F4944689E13}"/>
    <dgm:cxn modelId="{282E686C-FC46-FF4B-8045-DC25DBE17EBA}" type="presOf" srcId="{EEB81727-4342-694F-A7FD-A1C10C27EDB6}" destId="{06116795-669E-D24F-8FF9-6B30D8502799}" srcOrd="1" destOrd="0" presId="urn:microsoft.com/office/officeart/2005/8/layout/pyramid1"/>
    <dgm:cxn modelId="{7FEB5103-14FB-7C46-8D6F-1E848E3F1347}" srcId="{84541D67-2CE9-1241-9F12-4D180CD83626}" destId="{EEB81727-4342-694F-A7FD-A1C10C27EDB6}" srcOrd="1" destOrd="0" parTransId="{39ADC406-14F2-FE4F-B4D0-EBE7C5E3217C}" sibTransId="{08B5100C-1659-0B42-B18A-30A96B3F7209}"/>
    <dgm:cxn modelId="{985DEFEB-BA35-074B-B7E3-33CE5E6F5265}" type="presOf" srcId="{84541D67-2CE9-1241-9F12-4D180CD83626}" destId="{BB25E700-7D55-CB40-869A-948B43E1CA88}" srcOrd="0" destOrd="0" presId="urn:microsoft.com/office/officeart/2005/8/layout/pyramid1"/>
    <dgm:cxn modelId="{FAB4CD2D-6C56-DB4E-A1D8-DAF4A74CA331}" type="presOf" srcId="{902E0B19-5D1F-8040-883B-29D769F8D4CA}" destId="{0AF89820-DAB2-594A-A855-2FA33D522D24}" srcOrd="0" destOrd="0" presId="urn:microsoft.com/office/officeart/2005/8/layout/pyramid1"/>
    <dgm:cxn modelId="{DD28E44F-6BDD-844C-88CF-5D50157BA235}" type="presOf" srcId="{CC74DC11-8AA9-6546-A605-2F5AD0433DEC}" destId="{4634031F-DD73-184D-B779-230764032E02}" srcOrd="0" destOrd="0" presId="urn:microsoft.com/office/officeart/2005/8/layout/pyramid1"/>
    <dgm:cxn modelId="{26D3BCD9-0BBC-2C44-B7C7-3D6B33898082}" srcId="{84541D67-2CE9-1241-9F12-4D180CD83626}" destId="{902E0B19-5D1F-8040-883B-29D769F8D4CA}" srcOrd="0" destOrd="0" parTransId="{B2E72EC2-8A73-F441-A8FB-5B91FA5E17A2}" sibTransId="{ADD11EAC-A066-B745-AB9A-841BF1DB918F}"/>
    <dgm:cxn modelId="{C40D7BD2-27D1-8841-ADB7-A3D8687428F9}" type="presOf" srcId="{EEB81727-4342-694F-A7FD-A1C10C27EDB6}" destId="{6E51464B-BA7D-2643-A5D3-22645B6AF1B2}" srcOrd="0" destOrd="0" presId="urn:microsoft.com/office/officeart/2005/8/layout/pyramid1"/>
    <dgm:cxn modelId="{3B1244AA-7F55-8442-9BF0-CC6C6D016A7F}" type="presParOf" srcId="{BB25E700-7D55-CB40-869A-948B43E1CA88}" destId="{4ED41A1C-9D28-2C4C-8446-D5431BA9226B}" srcOrd="0" destOrd="0" presId="urn:microsoft.com/office/officeart/2005/8/layout/pyramid1"/>
    <dgm:cxn modelId="{943E4E55-5CF2-5C41-A060-1F7D6E4117EF}" type="presParOf" srcId="{4ED41A1C-9D28-2C4C-8446-D5431BA9226B}" destId="{0AF89820-DAB2-594A-A855-2FA33D522D24}" srcOrd="0" destOrd="0" presId="urn:microsoft.com/office/officeart/2005/8/layout/pyramid1"/>
    <dgm:cxn modelId="{9A272A27-E811-BF46-9873-E1EB8B06817D}" type="presParOf" srcId="{4ED41A1C-9D28-2C4C-8446-D5431BA9226B}" destId="{1AB19F90-3AF5-DD4F-8927-4D4C19E7199E}" srcOrd="1" destOrd="0" presId="urn:microsoft.com/office/officeart/2005/8/layout/pyramid1"/>
    <dgm:cxn modelId="{157F398A-BF05-4143-A79A-FD8724FD148D}" type="presParOf" srcId="{BB25E700-7D55-CB40-869A-948B43E1CA88}" destId="{BC5E41AB-7691-9242-842C-54CE34E87B62}" srcOrd="1" destOrd="0" presId="urn:microsoft.com/office/officeart/2005/8/layout/pyramid1"/>
    <dgm:cxn modelId="{63D19E0D-162F-5844-8994-F894B8A87B30}" type="presParOf" srcId="{BC5E41AB-7691-9242-842C-54CE34E87B62}" destId="{6E51464B-BA7D-2643-A5D3-22645B6AF1B2}" srcOrd="0" destOrd="0" presId="urn:microsoft.com/office/officeart/2005/8/layout/pyramid1"/>
    <dgm:cxn modelId="{3B6ACE37-7E7F-484D-9F6C-0C29C2999BF7}" type="presParOf" srcId="{BC5E41AB-7691-9242-842C-54CE34E87B62}" destId="{06116795-669E-D24F-8FF9-6B30D8502799}" srcOrd="1" destOrd="0" presId="urn:microsoft.com/office/officeart/2005/8/layout/pyramid1"/>
    <dgm:cxn modelId="{05A4309E-64FA-5044-AC0F-56A2E2FA21B7}" type="presParOf" srcId="{BB25E700-7D55-CB40-869A-948B43E1CA88}" destId="{0088856C-B211-E749-B938-532ACBC144E8}" srcOrd="2" destOrd="0" presId="urn:microsoft.com/office/officeart/2005/8/layout/pyramid1"/>
    <dgm:cxn modelId="{E9D0B6A4-C3A8-1544-8190-F90F19A22A89}" type="presParOf" srcId="{0088856C-B211-E749-B938-532ACBC144E8}" destId="{4634031F-DD73-184D-B779-230764032E02}" srcOrd="0" destOrd="0" presId="urn:microsoft.com/office/officeart/2005/8/layout/pyramid1"/>
    <dgm:cxn modelId="{763CF4EE-9F79-1E4B-A7BC-14C36617BF90}" type="presParOf" srcId="{0088856C-B211-E749-B938-532ACBC144E8}" destId="{C9BB5B97-EAF1-BC4C-B437-22B64AA4CD43}"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F89820-DAB2-594A-A855-2FA33D522D24}">
      <dsp:nvSpPr>
        <dsp:cNvPr id="0" name=""/>
        <dsp:cNvSpPr/>
      </dsp:nvSpPr>
      <dsp:spPr>
        <a:xfrm>
          <a:off x="2256475" y="0"/>
          <a:ext cx="2256475" cy="1658815"/>
        </a:xfrm>
        <a:prstGeom prst="trapezoid">
          <a:avLst>
            <a:gd name="adj" fmla="val 68015"/>
          </a:avLst>
        </a:prstGeom>
        <a:solidFill>
          <a:schemeClr val="accent2">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2550" tIns="82550" rIns="82550" bIns="82550" numCol="1" spcCol="1270" anchor="ctr" anchorCtr="0">
          <a:noAutofit/>
        </a:bodyPr>
        <a:lstStyle/>
        <a:p>
          <a:pPr lvl="0" algn="ctr" defTabSz="2889250">
            <a:lnSpc>
              <a:spcPct val="90000"/>
            </a:lnSpc>
            <a:spcBef>
              <a:spcPct val="0"/>
            </a:spcBef>
            <a:spcAft>
              <a:spcPct val="35000"/>
            </a:spcAft>
          </a:pPr>
          <a:r>
            <a:rPr lang="en-US" sz="6500" kern="1200" dirty="0" smtClean="0"/>
            <a:t>Do</a:t>
          </a:r>
          <a:endParaRPr lang="en-US" sz="6500" kern="1200" dirty="0"/>
        </a:p>
      </dsp:txBody>
      <dsp:txXfrm>
        <a:off x="2256475" y="0"/>
        <a:ext cx="2256475" cy="1658815"/>
      </dsp:txXfrm>
    </dsp:sp>
    <dsp:sp modelId="{6E51464B-BA7D-2643-A5D3-22645B6AF1B2}">
      <dsp:nvSpPr>
        <dsp:cNvPr id="0" name=""/>
        <dsp:cNvSpPr/>
      </dsp:nvSpPr>
      <dsp:spPr>
        <a:xfrm>
          <a:off x="1128237" y="1658815"/>
          <a:ext cx="4512950" cy="1658815"/>
        </a:xfrm>
        <a:prstGeom prst="trapezoid">
          <a:avLst>
            <a:gd name="adj" fmla="val 68015"/>
          </a:avLst>
        </a:prstGeom>
        <a:solidFill>
          <a:schemeClr val="accent3">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2550" tIns="82550" rIns="82550" bIns="82550" numCol="1" spcCol="1270" anchor="ctr" anchorCtr="0">
          <a:noAutofit/>
        </a:bodyPr>
        <a:lstStyle/>
        <a:p>
          <a:pPr lvl="0" algn="ctr" defTabSz="2889250">
            <a:lnSpc>
              <a:spcPct val="90000"/>
            </a:lnSpc>
            <a:spcBef>
              <a:spcPct val="0"/>
            </a:spcBef>
            <a:spcAft>
              <a:spcPct val="35000"/>
            </a:spcAft>
          </a:pPr>
          <a:r>
            <a:rPr lang="en-US" sz="6500" kern="1200" dirty="0" smtClean="0"/>
            <a:t>Plan</a:t>
          </a:r>
          <a:endParaRPr lang="en-US" sz="6500" kern="1200" dirty="0"/>
        </a:p>
      </dsp:txBody>
      <dsp:txXfrm>
        <a:off x="1918003" y="1658815"/>
        <a:ext cx="2933417" cy="1658815"/>
      </dsp:txXfrm>
    </dsp:sp>
    <dsp:sp modelId="{4634031F-DD73-184D-B779-230764032E02}">
      <dsp:nvSpPr>
        <dsp:cNvPr id="0" name=""/>
        <dsp:cNvSpPr/>
      </dsp:nvSpPr>
      <dsp:spPr>
        <a:xfrm>
          <a:off x="0" y="3317630"/>
          <a:ext cx="6769425" cy="1658815"/>
        </a:xfrm>
        <a:prstGeom prst="trapezoid">
          <a:avLst>
            <a:gd name="adj" fmla="val 68015"/>
          </a:avLst>
        </a:prstGeom>
        <a:solidFill>
          <a:schemeClr val="accent4">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2550" tIns="82550" rIns="82550" bIns="82550" numCol="1" spcCol="1270" anchor="ctr" anchorCtr="0">
          <a:noAutofit/>
        </a:bodyPr>
        <a:lstStyle/>
        <a:p>
          <a:pPr lvl="0" algn="ctr" defTabSz="2889250">
            <a:lnSpc>
              <a:spcPct val="90000"/>
            </a:lnSpc>
            <a:spcBef>
              <a:spcPct val="0"/>
            </a:spcBef>
            <a:spcAft>
              <a:spcPct val="35000"/>
            </a:spcAft>
          </a:pPr>
          <a:r>
            <a:rPr lang="en-US" sz="6500" kern="1200" dirty="0" smtClean="0"/>
            <a:t>Read</a:t>
          </a:r>
          <a:endParaRPr lang="en-US" sz="6500" kern="1200" dirty="0"/>
        </a:p>
      </dsp:txBody>
      <dsp:txXfrm>
        <a:off x="1184649" y="3317630"/>
        <a:ext cx="4400126" cy="1658815"/>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10/9/17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10/9/17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10/9/17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10/9/17</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10/9/17</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10/9/17</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10/9/17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smtClean="0"/>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10/9/17</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10/9/17</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10/9/17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10/9/17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10/9/17</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w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hyperlink" Target="https://www.youtube.com/watch?v=m_5nWKyRzKM"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Practice Types and Scheduling</a:t>
            </a:r>
            <a:endParaRPr lang="en-US" dirty="0"/>
          </a:p>
        </p:txBody>
      </p:sp>
      <p:sp>
        <p:nvSpPr>
          <p:cNvPr id="3" name="Subtitle 2"/>
          <p:cNvSpPr>
            <a:spLocks noGrp="1"/>
          </p:cNvSpPr>
          <p:nvPr>
            <p:ph type="subTitle" idx="1"/>
          </p:nvPr>
        </p:nvSpPr>
        <p:spPr/>
        <p:txBody>
          <a:bodyPr/>
          <a:lstStyle/>
          <a:p>
            <a:r>
              <a:rPr lang="en-US" dirty="0" smtClean="0"/>
              <a:t>Week 8</a:t>
            </a:r>
            <a:endParaRPr lang="en-US" dirty="0"/>
          </a:p>
        </p:txBody>
      </p:sp>
    </p:spTree>
    <p:extLst>
      <p:ext uri="{BB962C8B-B14F-4D97-AF65-F5344CB8AC3E}">
        <p14:creationId xmlns:p14="http://schemas.microsoft.com/office/powerpoint/2010/main" val="11458888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a:t>
            </a:r>
            <a:endParaRPr lang="en-US" dirty="0"/>
          </a:p>
        </p:txBody>
      </p:sp>
      <p:sp>
        <p:nvSpPr>
          <p:cNvPr id="3" name="Content Placeholder 2"/>
          <p:cNvSpPr>
            <a:spLocks noGrp="1"/>
          </p:cNvSpPr>
          <p:nvPr>
            <p:ph idx="1"/>
          </p:nvPr>
        </p:nvSpPr>
        <p:spPr/>
        <p:txBody>
          <a:bodyPr/>
          <a:lstStyle/>
          <a:p>
            <a:pPr lvl="0"/>
            <a:r>
              <a:rPr lang="en-US" sz="3600" dirty="0" smtClean="0"/>
              <a:t>By the end of this week students will be able to:</a:t>
            </a:r>
          </a:p>
          <a:p>
            <a:pPr lvl="1"/>
            <a:r>
              <a:rPr lang="en-US" sz="3200" b="1" dirty="0">
                <a:solidFill>
                  <a:schemeClr val="accent4"/>
                </a:solidFill>
              </a:rPr>
              <a:t>D</a:t>
            </a:r>
            <a:r>
              <a:rPr lang="en-US" sz="3200" b="1" dirty="0" smtClean="0">
                <a:solidFill>
                  <a:schemeClr val="accent4"/>
                </a:solidFill>
              </a:rPr>
              <a:t>efine </a:t>
            </a:r>
            <a:r>
              <a:rPr lang="en-US" sz="3200" b="1" dirty="0">
                <a:solidFill>
                  <a:schemeClr val="accent4"/>
                </a:solidFill>
              </a:rPr>
              <a:t>&amp; differentiate </a:t>
            </a:r>
            <a:r>
              <a:rPr lang="en-US" sz="3200" dirty="0"/>
              <a:t>different practice types</a:t>
            </a:r>
          </a:p>
          <a:p>
            <a:pPr lvl="1"/>
            <a:r>
              <a:rPr lang="en-US" sz="3200" b="1" dirty="0">
                <a:solidFill>
                  <a:schemeClr val="accent4"/>
                </a:solidFill>
              </a:rPr>
              <a:t>Describe</a:t>
            </a:r>
            <a:r>
              <a:rPr lang="en-US" sz="3200" dirty="0"/>
              <a:t> the how – what – and why of practice schedules based on stages of motor learning</a:t>
            </a:r>
          </a:p>
          <a:p>
            <a:pPr lvl="1"/>
            <a:r>
              <a:rPr lang="en-US" sz="3200" b="1" dirty="0">
                <a:solidFill>
                  <a:schemeClr val="accent4"/>
                </a:solidFill>
              </a:rPr>
              <a:t>Design</a:t>
            </a:r>
            <a:r>
              <a:rPr lang="en-US" sz="3200" dirty="0"/>
              <a:t> a practice schedule following the stages of motor learning for any sport or activity.</a:t>
            </a:r>
          </a:p>
          <a:p>
            <a:endParaRPr lang="en-US" dirty="0"/>
          </a:p>
        </p:txBody>
      </p:sp>
    </p:spTree>
    <p:extLst>
      <p:ext uri="{BB962C8B-B14F-4D97-AF65-F5344CB8AC3E}">
        <p14:creationId xmlns:p14="http://schemas.microsoft.com/office/powerpoint/2010/main" val="3490947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Types</a:t>
            </a:r>
            <a:endParaRPr lang="en-US" dirty="0"/>
          </a:p>
        </p:txBody>
      </p:sp>
      <p:sp>
        <p:nvSpPr>
          <p:cNvPr id="3" name="Content Placeholder 2"/>
          <p:cNvSpPr>
            <a:spLocks noGrp="1"/>
          </p:cNvSpPr>
          <p:nvPr>
            <p:ph idx="1"/>
          </p:nvPr>
        </p:nvSpPr>
        <p:spPr/>
        <p:txBody>
          <a:bodyPr>
            <a:normAutofit/>
          </a:bodyPr>
          <a:lstStyle/>
          <a:p>
            <a:pPr marL="457200" indent="-457200">
              <a:buFont typeface="+mj-lt"/>
              <a:buAutoNum type="arabicPeriod"/>
            </a:pPr>
            <a:r>
              <a:rPr lang="en-US" sz="3600" dirty="0" smtClean="0"/>
              <a:t>Massed vs. Distributed practice</a:t>
            </a:r>
          </a:p>
          <a:p>
            <a:pPr marL="457200" indent="-457200">
              <a:buFont typeface="+mj-lt"/>
              <a:buAutoNum type="arabicPeriod"/>
            </a:pPr>
            <a:r>
              <a:rPr lang="en-US" sz="3600" dirty="0" smtClean="0"/>
              <a:t>Blocked vs. Random practice</a:t>
            </a:r>
          </a:p>
          <a:p>
            <a:pPr marL="457200" indent="-457200">
              <a:buFont typeface="+mj-lt"/>
              <a:buAutoNum type="arabicPeriod"/>
            </a:pPr>
            <a:r>
              <a:rPr lang="en-US" sz="3600" dirty="0" smtClean="0"/>
              <a:t>Part vs. Whole practice</a:t>
            </a:r>
          </a:p>
          <a:p>
            <a:pPr marL="457200" indent="-457200">
              <a:buFont typeface="+mj-lt"/>
              <a:buAutoNum type="arabicPeriod"/>
            </a:pPr>
            <a:r>
              <a:rPr lang="en-US" sz="3600" dirty="0" smtClean="0"/>
              <a:t>Mental vs. Physical practice</a:t>
            </a:r>
          </a:p>
          <a:p>
            <a:endParaRPr lang="en-US" sz="2800" dirty="0"/>
          </a:p>
        </p:txBody>
      </p:sp>
      <p:sp>
        <p:nvSpPr>
          <p:cNvPr id="4" name="TextBox 3"/>
          <p:cNvSpPr txBox="1"/>
          <p:nvPr/>
        </p:nvSpPr>
        <p:spPr>
          <a:xfrm>
            <a:off x="3869268" y="4916774"/>
            <a:ext cx="7118522" cy="923330"/>
          </a:xfrm>
          <a:prstGeom prst="rect">
            <a:avLst/>
          </a:prstGeom>
          <a:noFill/>
        </p:spPr>
        <p:txBody>
          <a:bodyPr wrap="square" rtlCol="0">
            <a:spAutoFit/>
          </a:bodyPr>
          <a:lstStyle/>
          <a:p>
            <a:r>
              <a:rPr lang="en-US" i="1" dirty="0" smtClean="0"/>
              <a:t>We should recognize that a single, optimal distribution of practice and rest periods does not exist and that this choice will depend on the task to be learned.</a:t>
            </a:r>
            <a:endParaRPr lang="en-US" i="1" dirty="0"/>
          </a:p>
        </p:txBody>
      </p:sp>
    </p:spTree>
    <p:extLst>
      <p:ext uri="{BB962C8B-B14F-4D97-AF65-F5344CB8AC3E}">
        <p14:creationId xmlns:p14="http://schemas.microsoft.com/office/powerpoint/2010/main" val="7172996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Quick Recap of Terminology</a:t>
            </a:r>
            <a:endParaRPr lang="en-US" dirty="0"/>
          </a:p>
        </p:txBody>
      </p:sp>
      <p:sp>
        <p:nvSpPr>
          <p:cNvPr id="3" name="Content Placeholder 2"/>
          <p:cNvSpPr>
            <a:spLocks noGrp="1"/>
          </p:cNvSpPr>
          <p:nvPr>
            <p:ph idx="1"/>
          </p:nvPr>
        </p:nvSpPr>
        <p:spPr>
          <a:xfrm>
            <a:off x="3612630" y="0"/>
            <a:ext cx="7914806" cy="6858000"/>
          </a:xfrm>
        </p:spPr>
        <p:txBody>
          <a:bodyPr>
            <a:normAutofit/>
          </a:bodyPr>
          <a:lstStyle/>
          <a:p>
            <a:r>
              <a:rPr lang="en-US" sz="2800" dirty="0" smtClean="0"/>
              <a:t>Practice or Acquisition: </a:t>
            </a:r>
          </a:p>
          <a:p>
            <a:pPr lvl="1"/>
            <a:r>
              <a:rPr lang="en-US" sz="2400" dirty="0" smtClean="0"/>
              <a:t>Short-term changes in performance </a:t>
            </a:r>
          </a:p>
          <a:p>
            <a:r>
              <a:rPr lang="en-US" sz="2800" dirty="0" smtClean="0"/>
              <a:t>Retention: </a:t>
            </a:r>
          </a:p>
          <a:p>
            <a:pPr lvl="1"/>
            <a:r>
              <a:rPr lang="en-US" sz="2400" dirty="0"/>
              <a:t>R</a:t>
            </a:r>
            <a:r>
              <a:rPr lang="en-US" sz="2400" dirty="0" smtClean="0"/>
              <a:t>elatively permanent change in performance; muscle memory</a:t>
            </a:r>
          </a:p>
          <a:p>
            <a:r>
              <a:rPr lang="en-US" sz="2800" dirty="0" smtClean="0"/>
              <a:t>Stages of Motor Learning</a:t>
            </a:r>
          </a:p>
          <a:p>
            <a:pPr lvl="1"/>
            <a:r>
              <a:rPr lang="en-US" sz="2400" dirty="0" smtClean="0"/>
              <a:t>Cognitive </a:t>
            </a:r>
            <a:r>
              <a:rPr lang="mr-IN" sz="2400" dirty="0" smtClean="0"/>
              <a:t>–</a:t>
            </a:r>
            <a:r>
              <a:rPr lang="en-US" sz="2400" dirty="0" smtClean="0"/>
              <a:t> Associative </a:t>
            </a:r>
            <a:r>
              <a:rPr lang="mr-IN" sz="2400" dirty="0" smtClean="0"/>
              <a:t>–</a:t>
            </a:r>
            <a:r>
              <a:rPr lang="en-US" sz="2400" dirty="0" smtClean="0"/>
              <a:t> Autonomous </a:t>
            </a:r>
          </a:p>
          <a:p>
            <a:r>
              <a:rPr lang="en-US" sz="2800" dirty="0" smtClean="0"/>
              <a:t>Person </a:t>
            </a:r>
            <a:r>
              <a:rPr lang="mr-IN" sz="2800" dirty="0" smtClean="0"/>
              <a:t>–</a:t>
            </a:r>
            <a:r>
              <a:rPr lang="en-US" sz="2800" dirty="0" smtClean="0"/>
              <a:t> Task </a:t>
            </a:r>
            <a:r>
              <a:rPr lang="mr-IN" sz="2800" dirty="0" smtClean="0"/>
              <a:t>–</a:t>
            </a:r>
            <a:r>
              <a:rPr lang="en-US" sz="2800" dirty="0" smtClean="0"/>
              <a:t> Environment: </a:t>
            </a:r>
          </a:p>
          <a:p>
            <a:pPr lvl="1"/>
            <a:r>
              <a:rPr lang="en-US" sz="2400" dirty="0" smtClean="0"/>
              <a:t>Discrete </a:t>
            </a:r>
            <a:r>
              <a:rPr lang="mr-IN" sz="2400" dirty="0" smtClean="0"/>
              <a:t>–</a:t>
            </a:r>
            <a:r>
              <a:rPr lang="en-US" sz="2400" dirty="0" smtClean="0"/>
              <a:t> Serial </a:t>
            </a:r>
            <a:r>
              <a:rPr lang="mr-IN" sz="2400" dirty="0" smtClean="0"/>
              <a:t>–</a:t>
            </a:r>
            <a:r>
              <a:rPr lang="en-US" sz="2400" dirty="0" smtClean="0"/>
              <a:t> Continuous </a:t>
            </a:r>
          </a:p>
          <a:p>
            <a:pPr lvl="1"/>
            <a:r>
              <a:rPr lang="en-US" sz="2400" dirty="0" smtClean="0"/>
              <a:t>Open </a:t>
            </a:r>
            <a:r>
              <a:rPr lang="mr-IN" sz="2400" dirty="0" smtClean="0"/>
              <a:t>–</a:t>
            </a:r>
            <a:r>
              <a:rPr lang="en-US" sz="2400" dirty="0" smtClean="0"/>
              <a:t> Closed </a:t>
            </a:r>
          </a:p>
          <a:p>
            <a:r>
              <a:rPr lang="en-US" sz="2800" dirty="0" smtClean="0"/>
              <a:t>Perception </a:t>
            </a:r>
            <a:r>
              <a:rPr lang="mr-IN" sz="2800" dirty="0" smtClean="0"/>
              <a:t>–</a:t>
            </a:r>
            <a:r>
              <a:rPr lang="en-US" sz="2800" dirty="0" smtClean="0"/>
              <a:t> Cognition </a:t>
            </a:r>
            <a:r>
              <a:rPr lang="mr-IN" sz="2800" dirty="0" smtClean="0"/>
              <a:t>–</a:t>
            </a:r>
            <a:r>
              <a:rPr lang="en-US" sz="2800" dirty="0" smtClean="0"/>
              <a:t> Action </a:t>
            </a:r>
          </a:p>
          <a:p>
            <a:pPr lvl="1"/>
            <a:r>
              <a:rPr lang="en-US" sz="2400" dirty="0" smtClean="0"/>
              <a:t>Sense </a:t>
            </a:r>
            <a:r>
              <a:rPr lang="mr-IN" sz="2400" dirty="0" smtClean="0"/>
              <a:t>–</a:t>
            </a:r>
            <a:r>
              <a:rPr lang="en-US" sz="2400" dirty="0" smtClean="0"/>
              <a:t> Think </a:t>
            </a:r>
            <a:r>
              <a:rPr lang="mr-IN" sz="2400" dirty="0" smtClean="0"/>
              <a:t>–</a:t>
            </a:r>
            <a:r>
              <a:rPr lang="en-US" sz="2400" dirty="0" smtClean="0"/>
              <a:t> Do </a:t>
            </a:r>
          </a:p>
          <a:p>
            <a:pPr lvl="1"/>
            <a:r>
              <a:rPr lang="en-US" sz="2400" dirty="0" smtClean="0"/>
              <a:t>Stimulus ID </a:t>
            </a:r>
            <a:r>
              <a:rPr lang="mr-IN" sz="2400" dirty="0" smtClean="0"/>
              <a:t>–</a:t>
            </a:r>
            <a:r>
              <a:rPr lang="en-US" sz="2400" dirty="0" smtClean="0"/>
              <a:t> Response Selection </a:t>
            </a:r>
            <a:r>
              <a:rPr lang="mr-IN" sz="2400" dirty="0" smtClean="0"/>
              <a:t>–</a:t>
            </a:r>
            <a:r>
              <a:rPr lang="en-US" sz="2400" dirty="0" smtClean="0"/>
              <a:t> Response Programming</a:t>
            </a:r>
          </a:p>
        </p:txBody>
      </p:sp>
    </p:spTree>
    <p:extLst>
      <p:ext uri="{BB962C8B-B14F-4D97-AF65-F5344CB8AC3E}">
        <p14:creationId xmlns:p14="http://schemas.microsoft.com/office/powerpoint/2010/main" val="372027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1. Massed vs. Distributed Practice</a:t>
            </a:r>
            <a:endParaRPr lang="en-US" dirty="0"/>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19415239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1. Massed vs. Distributed Practice</a:t>
            </a:r>
            <a:endParaRPr lang="en-US" dirty="0"/>
          </a:p>
        </p:txBody>
      </p:sp>
      <p:sp>
        <p:nvSpPr>
          <p:cNvPr id="5" name="Content Placeholder 4"/>
          <p:cNvSpPr>
            <a:spLocks noGrp="1"/>
          </p:cNvSpPr>
          <p:nvPr>
            <p:ph idx="1"/>
          </p:nvPr>
        </p:nvSpPr>
        <p:spPr/>
        <p:txBody>
          <a:bodyPr>
            <a:normAutofit/>
          </a:bodyPr>
          <a:lstStyle/>
          <a:p>
            <a:r>
              <a:rPr lang="en-US" sz="2800" b="1" dirty="0" smtClean="0"/>
              <a:t>Massed Practice: </a:t>
            </a:r>
          </a:p>
          <a:p>
            <a:pPr lvl="1"/>
            <a:r>
              <a:rPr lang="en-US" sz="2400" dirty="0" smtClean="0"/>
              <a:t>Practice sessions where the amount of practice time in a trial is greater than the amount of rest between trials</a:t>
            </a:r>
          </a:p>
          <a:p>
            <a:pPr lvl="2"/>
            <a:r>
              <a:rPr lang="en-US" sz="2000" dirty="0" smtClean="0"/>
              <a:t>Practice &gt; Rest</a:t>
            </a:r>
          </a:p>
          <a:p>
            <a:pPr lvl="2"/>
            <a:endParaRPr lang="en-US" sz="2000" dirty="0" smtClean="0"/>
          </a:p>
          <a:p>
            <a:r>
              <a:rPr lang="en-US" sz="2800" b="1" dirty="0" smtClean="0"/>
              <a:t>Distributed Practice:</a:t>
            </a:r>
          </a:p>
          <a:p>
            <a:pPr lvl="1"/>
            <a:r>
              <a:rPr lang="en-US" sz="2400" dirty="0" smtClean="0"/>
              <a:t>Practice sessions where the amount of rest between trials equals or exceeds the amount of time in a trial</a:t>
            </a:r>
          </a:p>
          <a:p>
            <a:pPr lvl="2"/>
            <a:r>
              <a:rPr lang="en-US" sz="2000" dirty="0" smtClean="0"/>
              <a:t>Rest &gt; Practice</a:t>
            </a:r>
          </a:p>
          <a:p>
            <a:endParaRPr lang="en-US" sz="2800" dirty="0"/>
          </a:p>
        </p:txBody>
      </p:sp>
    </p:spTree>
    <p:extLst>
      <p:ext uri="{BB962C8B-B14F-4D97-AF65-F5344CB8AC3E}">
        <p14:creationId xmlns:p14="http://schemas.microsoft.com/office/powerpoint/2010/main" val="3971266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noChangeArrowheads="1"/>
          </p:cNvPicPr>
          <p:nvPr>
            <p:ph idx="4294967295"/>
          </p:nvPr>
        </p:nvPicPr>
        <p:blipFill>
          <a:blip r:embed="rId2">
            <a:lum bright="-40000"/>
            <a:extLst>
              <a:ext uri="{28A0092B-C50C-407E-A947-70E740481C1C}">
                <a14:useLocalDpi xmlns:a14="http://schemas.microsoft.com/office/drawing/2010/main" val="0"/>
              </a:ext>
            </a:extLst>
          </a:blip>
          <a:srcRect/>
          <a:stretch>
            <a:fillRect/>
          </a:stretch>
        </p:blipFill>
        <p:spPr bwMode="auto">
          <a:xfrm>
            <a:off x="839450" y="644072"/>
            <a:ext cx="10707974" cy="5799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9391034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Massed or Distributed</a:t>
            </a:r>
            <a:endParaRPr lang="en-US" dirty="0"/>
          </a:p>
        </p:txBody>
      </p:sp>
      <p:sp>
        <p:nvSpPr>
          <p:cNvPr id="3" name="Content Placeholder 2"/>
          <p:cNvSpPr>
            <a:spLocks noGrp="1"/>
          </p:cNvSpPr>
          <p:nvPr>
            <p:ph idx="1"/>
          </p:nvPr>
        </p:nvSpPr>
        <p:spPr/>
        <p:txBody>
          <a:bodyPr>
            <a:normAutofit/>
          </a:bodyPr>
          <a:lstStyle/>
          <a:p>
            <a:r>
              <a:rPr lang="en-US" sz="3600" dirty="0" smtClean="0"/>
              <a:t>Which practice schedule (massed or distributed) would be best for:</a:t>
            </a:r>
          </a:p>
          <a:p>
            <a:pPr lvl="1"/>
            <a:r>
              <a:rPr lang="en-US" sz="3200" dirty="0" smtClean="0">
                <a:solidFill>
                  <a:schemeClr val="accent6"/>
                </a:solidFill>
              </a:rPr>
              <a:t>New learners</a:t>
            </a:r>
          </a:p>
          <a:p>
            <a:pPr lvl="1"/>
            <a:r>
              <a:rPr lang="en-US" sz="3200" dirty="0" smtClean="0">
                <a:solidFill>
                  <a:schemeClr val="accent6"/>
                </a:solidFill>
              </a:rPr>
              <a:t>A sprinter vs. distance athlete</a:t>
            </a:r>
          </a:p>
          <a:p>
            <a:pPr lvl="1"/>
            <a:r>
              <a:rPr lang="en-US" sz="3200" dirty="0" smtClean="0">
                <a:solidFill>
                  <a:schemeClr val="accent6"/>
                </a:solidFill>
              </a:rPr>
              <a:t>Discrete tasks</a:t>
            </a:r>
          </a:p>
          <a:p>
            <a:pPr lvl="1"/>
            <a:r>
              <a:rPr lang="en-US" sz="3200" dirty="0" smtClean="0">
                <a:solidFill>
                  <a:schemeClr val="accent6"/>
                </a:solidFill>
              </a:rPr>
              <a:t>Continuous tasks</a:t>
            </a:r>
          </a:p>
          <a:p>
            <a:pPr lvl="1"/>
            <a:r>
              <a:rPr lang="en-US" sz="3200" dirty="0" smtClean="0">
                <a:solidFill>
                  <a:schemeClr val="accent6"/>
                </a:solidFill>
              </a:rPr>
              <a:t>Athlete returning after an injury</a:t>
            </a:r>
          </a:p>
          <a:p>
            <a:pPr lvl="1"/>
            <a:r>
              <a:rPr lang="en-US" sz="3200" dirty="0" smtClean="0">
                <a:solidFill>
                  <a:schemeClr val="accent6"/>
                </a:solidFill>
              </a:rPr>
              <a:t>A patient after a bypass surgery</a:t>
            </a:r>
            <a:endParaRPr lang="en-US" sz="3200" dirty="0">
              <a:solidFill>
                <a:schemeClr val="accent6"/>
              </a:solidFill>
            </a:endParaRPr>
          </a:p>
        </p:txBody>
      </p:sp>
    </p:spTree>
    <p:extLst>
      <p:ext uri="{BB962C8B-B14F-4D97-AF65-F5344CB8AC3E}">
        <p14:creationId xmlns:p14="http://schemas.microsoft.com/office/powerpoint/2010/main" val="3112031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Blocked vs. Random Practice</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7991269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2. Blocked vs. Random Practice</a:t>
            </a:r>
            <a:endParaRPr lang="en-US" dirty="0"/>
          </a:p>
        </p:txBody>
      </p:sp>
      <p:sp>
        <p:nvSpPr>
          <p:cNvPr id="5" name="Content Placeholder 4"/>
          <p:cNvSpPr>
            <a:spLocks noGrp="1"/>
          </p:cNvSpPr>
          <p:nvPr>
            <p:ph idx="1"/>
          </p:nvPr>
        </p:nvSpPr>
        <p:spPr/>
        <p:txBody>
          <a:bodyPr>
            <a:normAutofit/>
          </a:bodyPr>
          <a:lstStyle/>
          <a:p>
            <a:r>
              <a:rPr lang="en-US" sz="3200" b="1" dirty="0" smtClean="0"/>
              <a:t>Blocked Practice</a:t>
            </a:r>
          </a:p>
          <a:p>
            <a:pPr lvl="1"/>
            <a:r>
              <a:rPr lang="en-US" sz="2800" dirty="0" smtClean="0"/>
              <a:t>All trials of one task are completed before moving onto the next</a:t>
            </a:r>
          </a:p>
          <a:p>
            <a:pPr lvl="1"/>
            <a:r>
              <a:rPr lang="en-US" sz="2800" dirty="0" smtClean="0"/>
              <a:t>AAAAA </a:t>
            </a:r>
            <a:r>
              <a:rPr lang="mr-IN" sz="2800" dirty="0" smtClean="0"/>
              <a:t>–</a:t>
            </a:r>
            <a:r>
              <a:rPr lang="en-US" sz="2800" dirty="0" smtClean="0"/>
              <a:t> BBBBB </a:t>
            </a:r>
            <a:r>
              <a:rPr lang="mr-IN" sz="2800" dirty="0" smtClean="0"/>
              <a:t>–</a:t>
            </a:r>
            <a:r>
              <a:rPr lang="en-US" sz="2800" dirty="0" smtClean="0"/>
              <a:t> CCCCC </a:t>
            </a:r>
          </a:p>
          <a:p>
            <a:r>
              <a:rPr lang="en-US" sz="3200" b="1" dirty="0" smtClean="0"/>
              <a:t>Random Practice</a:t>
            </a:r>
          </a:p>
          <a:p>
            <a:pPr lvl="1"/>
            <a:r>
              <a:rPr lang="en-US" sz="2800" dirty="0" smtClean="0"/>
              <a:t>Practice all tasks in a somewhat random order</a:t>
            </a:r>
          </a:p>
          <a:p>
            <a:pPr lvl="1"/>
            <a:r>
              <a:rPr lang="en-US" sz="2800" dirty="0" smtClean="0"/>
              <a:t>ABACB </a:t>
            </a:r>
            <a:r>
              <a:rPr lang="mr-IN" sz="2800" dirty="0" smtClean="0"/>
              <a:t>–</a:t>
            </a:r>
            <a:r>
              <a:rPr lang="en-US" sz="2800" dirty="0" smtClean="0"/>
              <a:t> CCABC - BABCA</a:t>
            </a:r>
            <a:endParaRPr lang="en-US" sz="2800" dirty="0"/>
          </a:p>
        </p:txBody>
      </p:sp>
    </p:spTree>
    <p:extLst>
      <p:ext uri="{BB962C8B-B14F-4D97-AF65-F5344CB8AC3E}">
        <p14:creationId xmlns:p14="http://schemas.microsoft.com/office/powerpoint/2010/main" val="16169348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Blocked vs. Random Practice</a:t>
            </a:r>
            <a:endParaRPr lang="en-US" dirty="0"/>
          </a:p>
        </p:txBody>
      </p:sp>
      <p:sp>
        <p:nvSpPr>
          <p:cNvPr id="3" name="Content Placeholder 2"/>
          <p:cNvSpPr>
            <a:spLocks noGrp="1"/>
          </p:cNvSpPr>
          <p:nvPr>
            <p:ph idx="1"/>
          </p:nvPr>
        </p:nvSpPr>
        <p:spPr>
          <a:xfrm>
            <a:off x="3869268" y="316523"/>
            <a:ext cx="7315200" cy="4208698"/>
          </a:xfrm>
        </p:spPr>
        <p:txBody>
          <a:bodyPr/>
          <a:lstStyle/>
          <a:p>
            <a:r>
              <a:rPr lang="en-US" dirty="0" smtClean="0">
                <a:hlinkClick r:id="rId2"/>
              </a:rPr>
              <a:t>https</a:t>
            </a:r>
            <a:r>
              <a:rPr lang="en-US" dirty="0">
                <a:hlinkClick r:id="rId2"/>
              </a:rPr>
              <a:t>://</a:t>
            </a:r>
            <a:r>
              <a:rPr lang="en-US" dirty="0" smtClean="0">
                <a:hlinkClick r:id="rId2"/>
              </a:rPr>
              <a:t>www.youtube.com/watch?v=m_5nWKyRzKM</a:t>
            </a:r>
            <a:endParaRPr lang="en-US" dirty="0" smtClean="0"/>
          </a:p>
          <a:p>
            <a:r>
              <a:rPr lang="en-US" dirty="0" smtClean="0"/>
              <a:t>*Remember the difference between practice and retention*</a:t>
            </a:r>
          </a:p>
          <a:p>
            <a:endParaRPr lang="en-US" dirty="0"/>
          </a:p>
          <a:p>
            <a:endParaRPr lang="en-US" dirty="0" smtClean="0"/>
          </a:p>
          <a:p>
            <a:endParaRPr lang="en-US" dirty="0"/>
          </a:p>
          <a:p>
            <a:endParaRPr lang="en-US" dirty="0" smtClean="0"/>
          </a:p>
          <a:p>
            <a:endParaRPr lang="en-US" dirty="0"/>
          </a:p>
          <a:p>
            <a:endParaRPr lang="en-US" dirty="0"/>
          </a:p>
        </p:txBody>
      </p:sp>
      <p:graphicFrame>
        <p:nvGraphicFramePr>
          <p:cNvPr id="4" name="Diagram 3"/>
          <p:cNvGraphicFramePr/>
          <p:nvPr>
            <p:extLst>
              <p:ext uri="{D42A27DB-BD31-4B8C-83A1-F6EECF244321}">
                <p14:modId xmlns:p14="http://schemas.microsoft.com/office/powerpoint/2010/main" val="486399117"/>
              </p:ext>
            </p:extLst>
          </p:nvPr>
        </p:nvGraphicFramePr>
        <p:xfrm>
          <a:off x="3904436" y="1705709"/>
          <a:ext cx="6769425" cy="49764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096668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Blocked vs. Random Practice</a:t>
            </a:r>
            <a:endParaRPr lang="en-US" dirty="0"/>
          </a:p>
        </p:txBody>
      </p:sp>
      <p:sp>
        <p:nvSpPr>
          <p:cNvPr id="3" name="Content Placeholder 2"/>
          <p:cNvSpPr>
            <a:spLocks noGrp="1"/>
          </p:cNvSpPr>
          <p:nvPr>
            <p:ph idx="1"/>
          </p:nvPr>
        </p:nvSpPr>
        <p:spPr/>
        <p:txBody>
          <a:bodyPr>
            <a:normAutofit/>
          </a:bodyPr>
          <a:lstStyle/>
          <a:p>
            <a:r>
              <a:rPr lang="en-US" sz="3200" dirty="0" smtClean="0"/>
              <a:t>Which practice schedule (blocked or random) would be best for:</a:t>
            </a:r>
          </a:p>
          <a:p>
            <a:pPr lvl="1"/>
            <a:r>
              <a:rPr lang="en-US" sz="2800" dirty="0" smtClean="0">
                <a:solidFill>
                  <a:schemeClr val="accent6"/>
                </a:solidFill>
              </a:rPr>
              <a:t>New learners</a:t>
            </a:r>
          </a:p>
          <a:p>
            <a:pPr lvl="1"/>
            <a:r>
              <a:rPr lang="en-US" sz="2800" dirty="0" smtClean="0">
                <a:solidFill>
                  <a:schemeClr val="accent6"/>
                </a:solidFill>
              </a:rPr>
              <a:t>Tasks in open environments</a:t>
            </a:r>
          </a:p>
          <a:p>
            <a:pPr lvl="2"/>
            <a:r>
              <a:rPr lang="en-US" sz="2400" dirty="0" smtClean="0">
                <a:solidFill>
                  <a:schemeClr val="accent6"/>
                </a:solidFill>
              </a:rPr>
              <a:t>Like volleyball</a:t>
            </a:r>
          </a:p>
          <a:p>
            <a:pPr lvl="1"/>
            <a:r>
              <a:rPr lang="en-US" sz="2800" dirty="0" smtClean="0">
                <a:solidFill>
                  <a:schemeClr val="accent6"/>
                </a:solidFill>
              </a:rPr>
              <a:t>Tasks in closed environments</a:t>
            </a:r>
          </a:p>
          <a:p>
            <a:pPr lvl="2"/>
            <a:r>
              <a:rPr lang="en-US" sz="2400" dirty="0" smtClean="0">
                <a:solidFill>
                  <a:schemeClr val="accent6"/>
                </a:solidFill>
              </a:rPr>
              <a:t>Like swimming</a:t>
            </a:r>
          </a:p>
          <a:p>
            <a:pPr lvl="1"/>
            <a:r>
              <a:rPr lang="en-US" sz="2800" dirty="0" smtClean="0">
                <a:solidFill>
                  <a:schemeClr val="accent6"/>
                </a:solidFill>
              </a:rPr>
              <a:t>New post-operative patient</a:t>
            </a:r>
          </a:p>
          <a:p>
            <a:pPr lvl="1"/>
            <a:r>
              <a:rPr lang="en-US" sz="2800" dirty="0" smtClean="0">
                <a:solidFill>
                  <a:schemeClr val="accent6"/>
                </a:solidFill>
              </a:rPr>
              <a:t>Patient about to be discharged and return to home</a:t>
            </a:r>
            <a:endParaRPr lang="en-US" sz="2800" dirty="0">
              <a:solidFill>
                <a:schemeClr val="accent6"/>
              </a:solidFill>
            </a:endParaRPr>
          </a:p>
        </p:txBody>
      </p:sp>
    </p:spTree>
    <p:extLst>
      <p:ext uri="{BB962C8B-B14F-4D97-AF65-F5344CB8AC3E}">
        <p14:creationId xmlns:p14="http://schemas.microsoft.com/office/powerpoint/2010/main" val="1394602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3</a:t>
            </a:r>
            <a:r>
              <a:rPr lang="en-US" dirty="0" smtClean="0"/>
              <a:t>. Part vs. Whole Practice</a:t>
            </a:r>
            <a:endParaRPr lang="en-US" dirty="0"/>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7109340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3. Part vs. Whole Practice</a:t>
            </a:r>
            <a:endParaRPr lang="en-US" dirty="0"/>
          </a:p>
        </p:txBody>
      </p:sp>
      <p:sp>
        <p:nvSpPr>
          <p:cNvPr id="7" name="Text Placeholder 6"/>
          <p:cNvSpPr>
            <a:spLocks noGrp="1"/>
          </p:cNvSpPr>
          <p:nvPr>
            <p:ph idx="1"/>
          </p:nvPr>
        </p:nvSpPr>
        <p:spPr/>
        <p:txBody>
          <a:bodyPr>
            <a:normAutofit/>
          </a:bodyPr>
          <a:lstStyle/>
          <a:p>
            <a:r>
              <a:rPr lang="en-US" sz="3200" b="1" dirty="0" smtClean="0"/>
              <a:t>Part Practice: </a:t>
            </a:r>
          </a:p>
          <a:p>
            <a:pPr lvl="1"/>
            <a:r>
              <a:rPr lang="en-US" sz="2800" dirty="0" smtClean="0"/>
              <a:t>Breaking down a skill into </a:t>
            </a:r>
            <a:r>
              <a:rPr lang="en-US" sz="2800" dirty="0" smtClean="0">
                <a:solidFill>
                  <a:schemeClr val="accent6"/>
                </a:solidFill>
              </a:rPr>
              <a:t>smaller steps </a:t>
            </a:r>
            <a:r>
              <a:rPr lang="en-US" sz="2800" dirty="0" smtClean="0"/>
              <a:t>and </a:t>
            </a:r>
            <a:r>
              <a:rPr lang="en-US" sz="2800" b="1" dirty="0" smtClean="0">
                <a:solidFill>
                  <a:schemeClr val="accent4"/>
                </a:solidFill>
              </a:rPr>
              <a:t>practicing each step independently </a:t>
            </a:r>
            <a:r>
              <a:rPr lang="en-US" sz="2800" dirty="0" smtClean="0"/>
              <a:t>before recombining into the whole skill</a:t>
            </a:r>
          </a:p>
          <a:p>
            <a:r>
              <a:rPr lang="en-US" sz="3200" b="1" dirty="0" smtClean="0"/>
              <a:t>Whole Practice:</a:t>
            </a:r>
          </a:p>
          <a:p>
            <a:pPr lvl="1"/>
            <a:r>
              <a:rPr lang="en-US" sz="2800" dirty="0" smtClean="0"/>
              <a:t>Only practicing the full movement sequence (without breaking down into smaller steps)</a:t>
            </a:r>
            <a:endParaRPr lang="en-US" sz="2800" dirty="0"/>
          </a:p>
        </p:txBody>
      </p:sp>
    </p:spTree>
    <p:extLst>
      <p:ext uri="{BB962C8B-B14F-4D97-AF65-F5344CB8AC3E}">
        <p14:creationId xmlns:p14="http://schemas.microsoft.com/office/powerpoint/2010/main" val="21451607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Part vs. Whole Practice</a:t>
            </a:r>
            <a:endParaRPr lang="en-US" dirty="0"/>
          </a:p>
        </p:txBody>
      </p:sp>
      <p:sp>
        <p:nvSpPr>
          <p:cNvPr id="3" name="Content Placeholder 2"/>
          <p:cNvSpPr>
            <a:spLocks noGrp="1"/>
          </p:cNvSpPr>
          <p:nvPr>
            <p:ph idx="1"/>
          </p:nvPr>
        </p:nvSpPr>
        <p:spPr/>
        <p:txBody>
          <a:bodyPr>
            <a:normAutofit/>
          </a:bodyPr>
          <a:lstStyle/>
          <a:p>
            <a:r>
              <a:rPr lang="en-US" sz="3200" dirty="0" smtClean="0"/>
              <a:t>Which practice schedule (part or whole) would be best for:</a:t>
            </a:r>
          </a:p>
          <a:p>
            <a:pPr lvl="1"/>
            <a:r>
              <a:rPr lang="en-US" sz="2800" dirty="0" smtClean="0">
                <a:solidFill>
                  <a:schemeClr val="accent4"/>
                </a:solidFill>
              </a:rPr>
              <a:t>New learners (cognitive stage)</a:t>
            </a:r>
          </a:p>
          <a:p>
            <a:pPr lvl="1"/>
            <a:r>
              <a:rPr lang="en-US" sz="2800" dirty="0" smtClean="0">
                <a:solidFill>
                  <a:schemeClr val="accent4"/>
                </a:solidFill>
              </a:rPr>
              <a:t>Autonomous stage</a:t>
            </a:r>
          </a:p>
          <a:p>
            <a:pPr lvl="1"/>
            <a:r>
              <a:rPr lang="en-US" sz="2800" dirty="0" smtClean="0">
                <a:solidFill>
                  <a:schemeClr val="accent4"/>
                </a:solidFill>
              </a:rPr>
              <a:t>Associative stage, where form is a little off</a:t>
            </a:r>
          </a:p>
          <a:p>
            <a:pPr lvl="1"/>
            <a:r>
              <a:rPr lang="en-US" sz="2800" dirty="0" smtClean="0">
                <a:solidFill>
                  <a:schemeClr val="accent4"/>
                </a:solidFill>
              </a:rPr>
              <a:t>Serial tasks</a:t>
            </a:r>
          </a:p>
          <a:p>
            <a:pPr lvl="1"/>
            <a:r>
              <a:rPr lang="en-US" sz="2800" dirty="0" smtClean="0">
                <a:solidFill>
                  <a:schemeClr val="accent4"/>
                </a:solidFill>
              </a:rPr>
              <a:t>Continuous tasks</a:t>
            </a:r>
          </a:p>
          <a:p>
            <a:pPr lvl="1"/>
            <a:r>
              <a:rPr lang="en-US" sz="2800" dirty="0" smtClean="0">
                <a:solidFill>
                  <a:schemeClr val="accent4"/>
                </a:solidFill>
              </a:rPr>
              <a:t>Patient with a new amputation</a:t>
            </a:r>
          </a:p>
          <a:p>
            <a:pPr lvl="1"/>
            <a:endParaRPr lang="en-US" sz="2800" dirty="0"/>
          </a:p>
        </p:txBody>
      </p:sp>
    </p:spTree>
    <p:extLst>
      <p:ext uri="{BB962C8B-B14F-4D97-AF65-F5344CB8AC3E}">
        <p14:creationId xmlns:p14="http://schemas.microsoft.com/office/powerpoint/2010/main" val="12607637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Part Practice Practical Application</a:t>
            </a:r>
            <a:endParaRPr lang="en-US" dirty="0"/>
          </a:p>
        </p:txBody>
      </p:sp>
      <p:sp>
        <p:nvSpPr>
          <p:cNvPr id="5" name="Content Placeholder 4"/>
          <p:cNvSpPr>
            <a:spLocks noGrp="1"/>
          </p:cNvSpPr>
          <p:nvPr>
            <p:ph idx="1"/>
          </p:nvPr>
        </p:nvSpPr>
        <p:spPr>
          <a:xfrm>
            <a:off x="3869268" y="265014"/>
            <a:ext cx="7315200" cy="5120640"/>
          </a:xfrm>
        </p:spPr>
        <p:txBody>
          <a:bodyPr>
            <a:normAutofit/>
          </a:bodyPr>
          <a:lstStyle/>
          <a:p>
            <a:r>
              <a:rPr lang="en-US" sz="3200" dirty="0" smtClean="0"/>
              <a:t>Let’s say you started volunteering with young children.  You notice that one of the kids doesn’t know how to tie their shoes, so you want to teach them how to tie their shoes using </a:t>
            </a:r>
            <a:r>
              <a:rPr lang="en-US" sz="3200" b="1" dirty="0" smtClean="0"/>
              <a:t>part practice.</a:t>
            </a:r>
            <a:r>
              <a:rPr lang="en-US" sz="3200" dirty="0" smtClean="0"/>
              <a:t>  List the steps involved in tying shoes and describe how you would have the child practice each part.</a:t>
            </a:r>
            <a:endParaRPr lang="en-US" sz="3200"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8297" y="4388945"/>
            <a:ext cx="3492500" cy="2324100"/>
          </a:xfrm>
          <a:prstGeom prst="rect">
            <a:avLst/>
          </a:prstGeom>
        </p:spPr>
      </p:pic>
    </p:spTree>
    <p:extLst>
      <p:ext uri="{BB962C8B-B14F-4D97-AF65-F5344CB8AC3E}">
        <p14:creationId xmlns:p14="http://schemas.microsoft.com/office/powerpoint/2010/main" val="16138433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 Mental vs. Physical Practice</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0898640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4. Mental vs. Physical Practice</a:t>
            </a:r>
            <a:endParaRPr lang="en-US" dirty="0"/>
          </a:p>
        </p:txBody>
      </p:sp>
      <p:sp>
        <p:nvSpPr>
          <p:cNvPr id="5" name="Content Placeholder 4"/>
          <p:cNvSpPr>
            <a:spLocks noGrp="1"/>
          </p:cNvSpPr>
          <p:nvPr>
            <p:ph idx="1"/>
          </p:nvPr>
        </p:nvSpPr>
        <p:spPr/>
        <p:txBody>
          <a:bodyPr>
            <a:normAutofit/>
          </a:bodyPr>
          <a:lstStyle/>
          <a:p>
            <a:r>
              <a:rPr lang="en-US" sz="3200" b="1" dirty="0" smtClean="0"/>
              <a:t>Mental Practice:</a:t>
            </a:r>
          </a:p>
          <a:p>
            <a:pPr lvl="1"/>
            <a:r>
              <a:rPr lang="en-US" sz="2800" dirty="0" smtClean="0"/>
              <a:t>Rehearsal of a motor skill in your mind alone</a:t>
            </a:r>
          </a:p>
          <a:p>
            <a:pPr lvl="1"/>
            <a:r>
              <a:rPr lang="en-US" sz="2800" dirty="0" smtClean="0"/>
              <a:t>Practicing the cognitive elements of a skill </a:t>
            </a:r>
          </a:p>
          <a:p>
            <a:r>
              <a:rPr lang="en-US" sz="3200" b="1" dirty="0" smtClean="0"/>
              <a:t>Physical Practice:</a:t>
            </a:r>
          </a:p>
          <a:p>
            <a:pPr lvl="1"/>
            <a:r>
              <a:rPr lang="en-US" sz="2800" dirty="0" smtClean="0"/>
              <a:t>Practicing only the physical elements of a skill</a:t>
            </a:r>
          </a:p>
          <a:p>
            <a:pPr lvl="1"/>
            <a:endParaRPr lang="en-US" sz="2800" dirty="0"/>
          </a:p>
        </p:txBody>
      </p:sp>
    </p:spTree>
    <p:extLst>
      <p:ext uri="{BB962C8B-B14F-4D97-AF65-F5344CB8AC3E}">
        <p14:creationId xmlns:p14="http://schemas.microsoft.com/office/powerpoint/2010/main" val="4519165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Application</a:t>
            </a:r>
            <a:endParaRPr lang="en-US" dirty="0"/>
          </a:p>
        </p:txBody>
      </p:sp>
      <p:sp>
        <p:nvSpPr>
          <p:cNvPr id="3" name="Content Placeholder 2"/>
          <p:cNvSpPr>
            <a:spLocks noGrp="1"/>
          </p:cNvSpPr>
          <p:nvPr>
            <p:ph idx="1"/>
          </p:nvPr>
        </p:nvSpPr>
        <p:spPr/>
        <p:txBody>
          <a:bodyPr>
            <a:normAutofit lnSpcReduction="10000"/>
          </a:bodyPr>
          <a:lstStyle/>
          <a:p>
            <a:pPr>
              <a:lnSpc>
                <a:spcPct val="110000"/>
              </a:lnSpc>
            </a:pPr>
            <a:r>
              <a:rPr lang="en-US" sz="3600" dirty="0" smtClean="0"/>
              <a:t>Let’s say your group wanted to conduct a study comparing two practice types.  </a:t>
            </a:r>
          </a:p>
          <a:p>
            <a:pPr lvl="1">
              <a:lnSpc>
                <a:spcPct val="110000"/>
              </a:lnSpc>
            </a:pPr>
            <a:r>
              <a:rPr lang="en-US" sz="3400" dirty="0" smtClean="0"/>
              <a:t>What task would you have the subjects learn</a:t>
            </a:r>
          </a:p>
          <a:p>
            <a:pPr lvl="1">
              <a:lnSpc>
                <a:spcPct val="110000"/>
              </a:lnSpc>
            </a:pPr>
            <a:r>
              <a:rPr lang="en-US" sz="3400" dirty="0"/>
              <a:t>H</a:t>
            </a:r>
            <a:r>
              <a:rPr lang="en-US" sz="3400" dirty="0" smtClean="0"/>
              <a:t>ow would you train the subjects (2 groups)</a:t>
            </a:r>
          </a:p>
          <a:p>
            <a:pPr lvl="1">
              <a:lnSpc>
                <a:spcPct val="110000"/>
              </a:lnSpc>
            </a:pPr>
            <a:r>
              <a:rPr lang="en-US" sz="3400" dirty="0"/>
              <a:t>W</a:t>
            </a:r>
            <a:r>
              <a:rPr lang="en-US" sz="3400" dirty="0" smtClean="0"/>
              <a:t>hat is your hypothesis (which group will learn the task best)?</a:t>
            </a:r>
            <a:endParaRPr lang="en-US" sz="3400" dirty="0"/>
          </a:p>
        </p:txBody>
      </p:sp>
    </p:spTree>
    <p:extLst>
      <p:ext uri="{BB962C8B-B14F-4D97-AF65-F5344CB8AC3E}">
        <p14:creationId xmlns:p14="http://schemas.microsoft.com/office/powerpoint/2010/main" val="1200756743"/>
      </p:ext>
    </p:extLst>
  </p:cSld>
  <p:clrMapOvr>
    <a:masterClrMapping/>
  </p:clrMapOvr>
</p:sld>
</file>

<file path=ppt/theme/theme1.xml><?xml version="1.0" encoding="utf-8"?>
<a:theme xmlns:a="http://schemas.openxmlformats.org/drawingml/2006/main" name="Frame">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docProps/app.xml><?xml version="1.0" encoding="utf-8"?>
<Properties xmlns="http://schemas.openxmlformats.org/officeDocument/2006/extended-properties" xmlns:vt="http://schemas.openxmlformats.org/officeDocument/2006/docPropsVTypes">
  <Template>Frame</Template>
  <TotalTime>93</TotalTime>
  <Words>645</Words>
  <Application>Microsoft Macintosh PowerPoint</Application>
  <PresentationFormat>Widescreen</PresentationFormat>
  <Paragraphs>98</Paragraphs>
  <Slides>19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Corbel</vt:lpstr>
      <vt:lpstr>Mangal</vt:lpstr>
      <vt:lpstr>Wingdings 2</vt:lpstr>
      <vt:lpstr>Frame</vt:lpstr>
      <vt:lpstr>Practice Types and Scheduling</vt:lpstr>
      <vt:lpstr>Objectives</vt:lpstr>
      <vt:lpstr>Practice Types</vt:lpstr>
      <vt:lpstr>Quick Recap of Terminology</vt:lpstr>
      <vt:lpstr>1. Massed vs. Distributed Practice</vt:lpstr>
      <vt:lpstr>1. Massed vs. Distributed Practice</vt:lpstr>
      <vt:lpstr>PowerPoint Presentation</vt:lpstr>
      <vt:lpstr>1. Massed or Distributed</vt:lpstr>
      <vt:lpstr>2. Blocked vs. Random Practice</vt:lpstr>
      <vt:lpstr>2. Blocked vs. Random Practice</vt:lpstr>
      <vt:lpstr>2. Blocked vs. Random Practice</vt:lpstr>
      <vt:lpstr>2. Blocked vs. Random Practice</vt:lpstr>
      <vt:lpstr>3. Part vs. Whole Practice</vt:lpstr>
      <vt:lpstr>3. Part vs. Whole Practice</vt:lpstr>
      <vt:lpstr>3. Part vs. Whole Practice</vt:lpstr>
      <vt:lpstr>Part Practice Practical Application</vt:lpstr>
      <vt:lpstr>4. Mental vs. Physical Practice</vt:lpstr>
      <vt:lpstr>4. Mental vs. Physical Practice</vt:lpstr>
      <vt:lpstr>Application</vt:lpstr>
    </vt:vector>
  </TitlesOfParts>
  <Company/>
  <LinksUpToDate>false</LinksUpToDate>
  <SharedDoc>false</SharedDoc>
  <HyperlinksChanged>false</HyperlinksChanged>
  <AppVersion>15.0036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Practice Types and Scheduling</dc:title>
  <dc:creator>Microsoft Office User</dc:creator>
  <cp:lastModifiedBy>Microsoft Office User</cp:lastModifiedBy>
  <cp:revision>11</cp:revision>
  <dcterms:created xsi:type="dcterms:W3CDTF">2017-10-09T14:47:32Z</dcterms:created>
  <dcterms:modified xsi:type="dcterms:W3CDTF">2017-10-09T16:20:36Z</dcterms:modified>
</cp:coreProperties>
</file>