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4" r:id="rId1"/>
  </p:sldMasterIdLst>
  <p:notesMasterIdLst>
    <p:notesMasterId r:id="rId30"/>
  </p:notesMasterIdLst>
  <p:sldIdLst>
    <p:sldId id="257" r:id="rId2"/>
    <p:sldId id="259" r:id="rId3"/>
    <p:sldId id="261" r:id="rId4"/>
    <p:sldId id="274" r:id="rId5"/>
    <p:sldId id="258" r:id="rId6"/>
    <p:sldId id="275" r:id="rId7"/>
    <p:sldId id="260" r:id="rId8"/>
    <p:sldId id="262" r:id="rId9"/>
    <p:sldId id="263" r:id="rId10"/>
    <p:sldId id="264" r:id="rId11"/>
    <p:sldId id="265" r:id="rId12"/>
    <p:sldId id="256" r:id="rId13"/>
    <p:sldId id="266" r:id="rId14"/>
    <p:sldId id="267" r:id="rId15"/>
    <p:sldId id="268" r:id="rId16"/>
    <p:sldId id="269" r:id="rId17"/>
    <p:sldId id="270" r:id="rId18"/>
    <p:sldId id="271" r:id="rId19"/>
    <p:sldId id="272" r:id="rId20"/>
    <p:sldId id="273" r:id="rId21"/>
    <p:sldId id="276" r:id="rId22"/>
    <p:sldId id="278" r:id="rId23"/>
    <p:sldId id="277" r:id="rId24"/>
    <p:sldId id="279" r:id="rId25"/>
    <p:sldId id="280" r:id="rId26"/>
    <p:sldId id="281" r:id="rId27"/>
    <p:sldId id="282" r:id="rId28"/>
    <p:sldId id="28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85810"/>
  </p:normalViewPr>
  <p:slideViewPr>
    <p:cSldViewPr snapToGrid="0" snapToObjects="1">
      <p:cViewPr varScale="1">
        <p:scale>
          <a:sx n="87" d="100"/>
          <a:sy n="87" d="100"/>
        </p:scale>
        <p:origin x="600"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8CF6E7-1174-E143-8107-D3A3D5CBAFBC}" type="datetimeFigureOut">
              <a:rPr lang="en-US" smtClean="0"/>
              <a:t>10/1/17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D8D0E-4D8C-BD4E-B6FD-7CBD9496E900}" type="slidenum">
              <a:rPr lang="en-US" smtClean="0"/>
              <a:t>‹#›</a:t>
            </a:fld>
            <a:endParaRPr lang="en-US"/>
          </a:p>
        </p:txBody>
      </p:sp>
    </p:spTree>
    <p:extLst>
      <p:ext uri="{BB962C8B-B14F-4D97-AF65-F5344CB8AC3E}">
        <p14:creationId xmlns:p14="http://schemas.microsoft.com/office/powerpoint/2010/main" val="1776932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manipulating</a:t>
            </a:r>
            <a:r>
              <a:rPr lang="en-US" baseline="0" dirty="0" smtClean="0"/>
              <a:t> factors related to motivation and attention, you can truly improve motor learning. </a:t>
            </a:r>
          </a:p>
          <a:p>
            <a:r>
              <a:rPr lang="en-US" dirty="0" smtClean="0"/>
              <a:t>Enhanced Expectancies:</a:t>
            </a:r>
          </a:p>
          <a:p>
            <a:pPr lvl="1"/>
            <a:r>
              <a:rPr lang="en-US" dirty="0" smtClean="0"/>
              <a:t>Expectations shape reality</a:t>
            </a:r>
          </a:p>
          <a:p>
            <a:pPr lvl="1"/>
            <a:r>
              <a:rPr lang="en-US" dirty="0" smtClean="0"/>
              <a:t>Circumstances that enhance learners’ expectations of future performance success can potentiate even more success, improvement, and learning</a:t>
            </a:r>
          </a:p>
          <a:p>
            <a:r>
              <a:rPr lang="en-US" dirty="0" smtClean="0"/>
              <a:t>Autonomy:</a:t>
            </a:r>
          </a:p>
          <a:p>
            <a:pPr lvl="1"/>
            <a:r>
              <a:rPr lang="en-US" dirty="0" smtClean="0"/>
              <a:t>Allowing individuals to exercise control over the environment </a:t>
            </a:r>
          </a:p>
          <a:p>
            <a:pPr lvl="1"/>
            <a:r>
              <a:rPr lang="en-US" dirty="0" smtClean="0"/>
              <a:t>Giving the learner control over certain aspects of the practice conditions enhances motor skill learning</a:t>
            </a:r>
          </a:p>
          <a:p>
            <a:r>
              <a:rPr lang="en-US" dirty="0" smtClean="0"/>
              <a:t>External Focus:</a:t>
            </a:r>
          </a:p>
          <a:p>
            <a:pPr lvl="1"/>
            <a:r>
              <a:rPr lang="en-US" dirty="0" smtClean="0"/>
              <a:t>Attention focused on an external element of the task rather than internally on how the body moves</a:t>
            </a:r>
          </a:p>
          <a:p>
            <a:endParaRPr lang="en-US" dirty="0"/>
          </a:p>
        </p:txBody>
      </p:sp>
      <p:sp>
        <p:nvSpPr>
          <p:cNvPr id="4" name="Slide Number Placeholder 3"/>
          <p:cNvSpPr>
            <a:spLocks noGrp="1"/>
          </p:cNvSpPr>
          <p:nvPr>
            <p:ph type="sldNum" sz="quarter" idx="10"/>
          </p:nvPr>
        </p:nvSpPr>
        <p:spPr/>
        <p:txBody>
          <a:bodyPr/>
          <a:lstStyle/>
          <a:p>
            <a:fld id="{02D44C65-7EA7-4046-8860-17CB4421035B}" type="slidenum">
              <a:rPr lang="en-US" smtClean="0"/>
              <a:t>5</a:t>
            </a:fld>
            <a:endParaRPr lang="en-US"/>
          </a:p>
        </p:txBody>
      </p:sp>
    </p:spTree>
    <p:extLst>
      <p:ext uri="{BB962C8B-B14F-4D97-AF65-F5344CB8AC3E}">
        <p14:creationId xmlns:p14="http://schemas.microsoft.com/office/powerpoint/2010/main" val="2004865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”Human beings</a:t>
            </a:r>
            <a:r>
              <a:rPr lang="en-US" baseline="0" dirty="0" smtClean="0"/>
              <a:t> appear to have a propensity to prefer positive information about themselves, such as positive feedback </a:t>
            </a:r>
            <a:r>
              <a:rPr lang="en-US" baseline="0" dirty="0" err="1" smtClean="0"/>
              <a:t>abou</a:t>
            </a:r>
            <a:r>
              <a:rPr lang="en-US" baseline="0" dirty="0" smtClean="0"/>
              <a:t> </a:t>
            </a:r>
            <a:r>
              <a:rPr lang="en-US" baseline="0" dirty="0" err="1" smtClean="0"/>
              <a:t>thtier</a:t>
            </a:r>
            <a:r>
              <a:rPr lang="en-US" baseline="0" dirty="0" smtClean="0"/>
              <a:t> performance or physical fitness, athleticism, health, and physical attractiveness”</a:t>
            </a:r>
            <a:endParaRPr lang="en-US" dirty="0"/>
          </a:p>
        </p:txBody>
      </p:sp>
      <p:sp>
        <p:nvSpPr>
          <p:cNvPr id="4" name="Slide Number Placeholder 3"/>
          <p:cNvSpPr>
            <a:spLocks noGrp="1"/>
          </p:cNvSpPr>
          <p:nvPr>
            <p:ph type="sldNum" sz="quarter" idx="10"/>
          </p:nvPr>
        </p:nvSpPr>
        <p:spPr/>
        <p:txBody>
          <a:bodyPr/>
          <a:lstStyle/>
          <a:p>
            <a:fld id="{DFCD8D0E-4D8C-BD4E-B6FD-7CBD9496E900}" type="slidenum">
              <a:rPr lang="en-US" smtClean="0"/>
              <a:t>13</a:t>
            </a:fld>
            <a:endParaRPr lang="en-US"/>
          </a:p>
        </p:txBody>
      </p:sp>
    </p:spTree>
    <p:extLst>
      <p:ext uri="{BB962C8B-B14F-4D97-AF65-F5344CB8AC3E}">
        <p14:creationId xmlns:p14="http://schemas.microsoft.com/office/powerpoint/2010/main" val="1059046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Those of us who are in the exercise prescription domain need to be particularly careful to make sure we don’t get too honed in on an internal focus in training others or in our own workouts.  </a:t>
            </a:r>
          </a:p>
          <a:p>
            <a:endParaRPr lang="en-US" dirty="0"/>
          </a:p>
        </p:txBody>
      </p:sp>
      <p:sp>
        <p:nvSpPr>
          <p:cNvPr id="4" name="Slide Number Placeholder 3"/>
          <p:cNvSpPr>
            <a:spLocks noGrp="1"/>
          </p:cNvSpPr>
          <p:nvPr>
            <p:ph type="sldNum" sz="quarter" idx="10"/>
          </p:nvPr>
        </p:nvSpPr>
        <p:spPr/>
        <p:txBody>
          <a:bodyPr/>
          <a:lstStyle/>
          <a:p>
            <a:fld id="{DFCD8D0E-4D8C-BD4E-B6FD-7CBD9496E900}" type="slidenum">
              <a:rPr lang="en-US" smtClean="0"/>
              <a:t>22</a:t>
            </a:fld>
            <a:endParaRPr lang="en-US"/>
          </a:p>
        </p:txBody>
      </p:sp>
    </p:spTree>
    <p:extLst>
      <p:ext uri="{BB962C8B-B14F-4D97-AF65-F5344CB8AC3E}">
        <p14:creationId xmlns:p14="http://schemas.microsoft.com/office/powerpoint/2010/main" val="2000576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2618554"/>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1128404" y="3564467"/>
            <a:ext cx="8637072"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BE7CA21-5F0F-1749-B283-6E453B735639}" type="datetimeFigureOut">
              <a:rPr lang="en-US" smtClean="0"/>
              <a:t>10/1/17</a:t>
            </a:fld>
            <a:endParaRPr lang="en-US"/>
          </a:p>
        </p:txBody>
      </p:sp>
      <p:sp>
        <p:nvSpPr>
          <p:cNvPr id="5" name="Footer Placeholder 4"/>
          <p:cNvSpPr>
            <a:spLocks noGrp="1"/>
          </p:cNvSpPr>
          <p:nvPr>
            <p:ph type="ftr" sz="quarter" idx="11"/>
          </p:nvPr>
        </p:nvSpPr>
        <p:spPr>
          <a:xfrm>
            <a:off x="1127124" y="329307"/>
            <a:ext cx="5943668" cy="309201"/>
          </a:xfrm>
        </p:spPr>
        <p:txBody>
          <a:bodyPr/>
          <a:lstStyle/>
          <a:p>
            <a:endParaRPr lang="en-US"/>
          </a:p>
        </p:txBody>
      </p:sp>
      <p:sp>
        <p:nvSpPr>
          <p:cNvPr id="6" name="Slide Number Placeholder 5"/>
          <p:cNvSpPr>
            <a:spLocks noGrp="1"/>
          </p:cNvSpPr>
          <p:nvPr>
            <p:ph type="sldNum" sz="quarter" idx="12"/>
          </p:nvPr>
        </p:nvSpPr>
        <p:spPr>
          <a:xfrm>
            <a:off x="9924392" y="134930"/>
            <a:ext cx="811019" cy="503578"/>
          </a:xfrm>
        </p:spPr>
        <p:txBody>
          <a:bodyPr/>
          <a:lstStyle/>
          <a:p>
            <a:fld id="{38876E3B-C655-FB41-B7B9-7C2618A5C8E7}" type="slidenum">
              <a:rPr lang="en-US" smtClean="0"/>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sz="1200"/>
            </a:lvl1pPr>
          </a:lstStyle>
          <a:p>
            <a:fld id="{5BE7CA21-5F0F-1749-B283-6E453B735639}" type="datetimeFigureOut">
              <a:rPr lang="en-US" smtClean="0"/>
              <a:t>10/1/17</a:t>
            </a:fld>
            <a:endParaRPr lang="en-US"/>
          </a:p>
        </p:txBody>
      </p:sp>
      <p:sp>
        <p:nvSpPr>
          <p:cNvPr id="5" name="Footer Placeholder 4"/>
          <p:cNvSpPr>
            <a:spLocks noGrp="1"/>
          </p:cNvSpPr>
          <p:nvPr>
            <p:ph type="ftr" sz="quarter" idx="11"/>
          </p:nvPr>
        </p:nvSpPr>
        <p:spPr/>
        <p:txBody>
          <a:bodyPr/>
          <a:lstStyle>
            <a:lvl1pPr>
              <a:defRPr sz="1200"/>
            </a:lvl1pPr>
          </a:lstStyle>
          <a:p>
            <a:endParaRPr lang="en-US"/>
          </a:p>
        </p:txBody>
      </p:sp>
      <p:sp>
        <p:nvSpPr>
          <p:cNvPr id="6" name="Slide Number Placeholder 5"/>
          <p:cNvSpPr>
            <a:spLocks noGrp="1"/>
          </p:cNvSpPr>
          <p:nvPr>
            <p:ph type="sldNum" sz="quarter" idx="12"/>
          </p:nvPr>
        </p:nvSpPr>
        <p:spPr/>
        <p:txBody>
          <a:bodyPr/>
          <a:lstStyle/>
          <a:p>
            <a:fld id="{38876E3B-C655-FB41-B7B9-7C2618A5C8E7}" type="slidenum">
              <a:rPr lang="en-US" smtClean="0"/>
              <a:t>‹#›</a:t>
            </a:fld>
            <a:endParaRPr lang="en-US"/>
          </a:p>
        </p:txBody>
      </p:sp>
      <p:pic>
        <p:nvPicPr>
          <p:cNvPr id="24" name="Picture 2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9167" y="1756129"/>
            <a:ext cx="8619060" cy="2050065"/>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29166" y="3806195"/>
            <a:ext cx="861906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E7CA21-5F0F-1749-B283-6E453B735639}" type="datetimeFigureOut">
              <a:rPr lang="en-US" smtClean="0"/>
              <a:t>10/1/17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876E3B-C655-FB41-B7B9-7C2618A5C8E7}" type="slidenum">
              <a:rPr lang="en-US" smtClean="0"/>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31052" y="958037"/>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9166" y="2165621"/>
            <a:ext cx="4645152" cy="32938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095606" y="2171769"/>
            <a:ext cx="4645152" cy="32870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BE7CA21-5F0F-1749-B283-6E453B735639}" type="datetimeFigureOut">
              <a:rPr lang="en-US" smtClean="0"/>
              <a:t>10/1/17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876E3B-C655-FB41-B7B9-7C2618A5C8E7}" type="slidenum">
              <a:rPr lang="en-US" smtClean="0"/>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29166" y="953336"/>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9166" y="2169727"/>
            <a:ext cx="4645152"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9166" y="2974448"/>
            <a:ext cx="4645152" cy="24938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4337" y="2173181"/>
            <a:ext cx="4645152"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094337" y="2971669"/>
            <a:ext cx="4645152" cy="248719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BE7CA21-5F0F-1749-B283-6E453B735639}" type="datetimeFigureOut">
              <a:rPr lang="en-US" smtClean="0"/>
              <a:t>10/1/17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876E3B-C655-FB41-B7B9-7C2618A5C8E7}" type="slidenum">
              <a:rPr lang="en-US" smtClean="0"/>
              <a:t>‹#›</a:t>
            </a:fld>
            <a:endParaRPr lang="en-US"/>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BE7CA21-5F0F-1749-B283-6E453B735639}" type="datetimeFigureOut">
              <a:rPr lang="en-US" smtClean="0"/>
              <a:t>10/1/17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876E3B-C655-FB41-B7B9-7C2618A5C8E7}" type="slidenum">
              <a:rPr lang="en-US" smtClean="0"/>
              <a:t>‹#›</a:t>
            </a:fld>
            <a:endParaRPr lang="en-US"/>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E7CA21-5F0F-1749-B283-6E453B735639}" type="datetimeFigureOut">
              <a:rPr lang="en-US" smtClean="0"/>
              <a:t>10/1/17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876E3B-C655-FB41-B7B9-7C2618A5C8E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4291" y="952578"/>
            <a:ext cx="3275013" cy="2322176"/>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4723334" y="952578"/>
            <a:ext cx="6012470" cy="4505221"/>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4291" y="3274754"/>
            <a:ext cx="3275013"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E7CA21-5F0F-1749-B283-6E453B735639}" type="datetimeFigureOut">
              <a:rPr lang="en-US" smtClean="0"/>
              <a:t>10/1/17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876E3B-C655-FB41-B7B9-7C2618A5C8E7}" type="slidenum">
              <a:rPr lang="en-US" smtClean="0"/>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29124" y="1129513"/>
            <a:ext cx="5854872" cy="1924208"/>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28247" y="3053721"/>
            <a:ext cx="5846486"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1125300" y="5469856"/>
            <a:ext cx="5849605" cy="320123"/>
          </a:xfrm>
        </p:spPr>
        <p:txBody>
          <a:bodyPr/>
          <a:lstStyle>
            <a:lvl1pPr algn="l">
              <a:defRPr/>
            </a:lvl1pPr>
          </a:lstStyle>
          <a:p>
            <a:fld id="{5BE7CA21-5F0F-1749-B283-6E453B735639}" type="datetimeFigureOut">
              <a:rPr lang="en-US" smtClean="0"/>
              <a:t>10/1/17</a:t>
            </a:fld>
            <a:endParaRPr lang="en-US"/>
          </a:p>
        </p:txBody>
      </p:sp>
      <p:sp>
        <p:nvSpPr>
          <p:cNvPr id="6" name="Footer Placeholder 5"/>
          <p:cNvSpPr>
            <a:spLocks noGrp="1"/>
          </p:cNvSpPr>
          <p:nvPr>
            <p:ph type="ftr" sz="quarter" idx="11"/>
          </p:nvPr>
        </p:nvSpPr>
        <p:spPr>
          <a:xfrm>
            <a:off x="1125300" y="318640"/>
            <a:ext cx="4877818" cy="320931"/>
          </a:xfrm>
        </p:spPr>
        <p:txBody>
          <a:bodyPr/>
          <a:lstStyle/>
          <a:p>
            <a:endParaRPr lang="en-US"/>
          </a:p>
        </p:txBody>
      </p:sp>
      <p:sp>
        <p:nvSpPr>
          <p:cNvPr id="7" name="Slide Number Placeholder 6"/>
          <p:cNvSpPr>
            <a:spLocks noGrp="1"/>
          </p:cNvSpPr>
          <p:nvPr>
            <p:ph type="sldNum" sz="quarter" idx="12"/>
          </p:nvPr>
        </p:nvSpPr>
        <p:spPr>
          <a:xfrm>
            <a:off x="6176794" y="137408"/>
            <a:ext cx="811019" cy="503578"/>
          </a:xfrm>
        </p:spPr>
        <p:txBody>
          <a:bodyPr/>
          <a:lstStyle/>
          <a:p>
            <a:fld id="{38876E3B-C655-FB41-B7B9-7C2618A5C8E7}" type="slidenum">
              <a:rPr lang="en-US" smtClean="0"/>
              <a:t>‹#›</a:t>
            </a:fld>
            <a:endParaRPr lang="en-US"/>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48549" b="36564"/>
          <a:stretch/>
        </p:blipFill>
        <p:spPr>
          <a:xfrm>
            <a:off x="1125460" y="643464"/>
            <a:ext cx="5879592" cy="155448"/>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E7CA21-5F0F-1749-B283-6E453B735639}" type="datetimeFigureOut">
              <a:rPr lang="en-US" smtClean="0"/>
              <a:t>10/1/17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876E3B-C655-FB41-B7B9-7C2618A5C8E7}" type="slidenum">
              <a:rPr lang="en-US" smtClean="0"/>
              <a:t>‹#›</a:t>
            </a:fld>
            <a:endParaRPr lang="en-US"/>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4709"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30270" y="798973"/>
            <a:ext cx="7828830" cy="46598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E7CA21-5F0F-1749-B283-6E453B735639}" type="datetimeFigureOut">
              <a:rPr lang="en-US" smtClean="0"/>
              <a:t>10/1/17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876E3B-C655-FB41-B7B9-7C2618A5C8E7}" type="slidenum">
              <a:rPr lang="en-US" smtClean="0"/>
              <a:t>‹#›</a:t>
            </a:fld>
            <a:endParaRPr lang="en-US"/>
          </a:p>
        </p:txBody>
      </p:sp>
      <p:pic>
        <p:nvPicPr>
          <p:cNvPr id="17" name="Picture 16"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59215" b="36435"/>
          <a:stretch/>
        </p:blipFill>
        <p:spPr>
          <a:xfrm rot="5400000">
            <a:off x="8642279" y="3046916"/>
            <a:ext cx="4663440" cy="155448"/>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p:cNvSpPr/>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30270" y="953324"/>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30270" y="2171769"/>
            <a:ext cx="9603275" cy="32945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32830" y="330370"/>
            <a:ext cx="2515396"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BE7CA21-5F0F-1749-B283-6E453B735639}" type="datetimeFigureOut">
              <a:rPr lang="en-US" smtClean="0"/>
              <a:t>10/1/17</a:t>
            </a:fld>
            <a:endParaRPr lang="en-US"/>
          </a:p>
        </p:txBody>
      </p:sp>
      <p:sp>
        <p:nvSpPr>
          <p:cNvPr id="5" name="Footer Placeholder 4"/>
          <p:cNvSpPr>
            <a:spLocks noGrp="1"/>
          </p:cNvSpPr>
          <p:nvPr>
            <p:ph type="ftr" sz="quarter" idx="3"/>
          </p:nvPr>
        </p:nvSpPr>
        <p:spPr>
          <a:xfrm>
            <a:off x="1130270"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918076" y="137408"/>
            <a:ext cx="811019" cy="503578"/>
          </a:xfrm>
          <a:prstGeom prst="rect">
            <a:avLst/>
          </a:prstGeom>
        </p:spPr>
        <p:txBody>
          <a:bodyPr vert="horz" lIns="91440" tIns="45720" rIns="91440" bIns="45720" rtlCol="0" anchor="t"/>
          <a:lstStyle>
            <a:lvl1pPr algn="r">
              <a:defRPr sz="2800">
                <a:solidFill>
                  <a:schemeClr val="accent1"/>
                </a:solidFill>
              </a:defRPr>
            </a:lvl1pPr>
          </a:lstStyle>
          <a:p>
            <a:fld id="{38876E3B-C655-FB41-B7B9-7C2618A5C8E7}" type="slidenum">
              <a:rPr lang="en-US" smtClean="0"/>
              <a:t>‹#›</a:t>
            </a:fld>
            <a:endParaRPr lang="en-US"/>
          </a:p>
        </p:txBody>
      </p:sp>
    </p:spTree>
    <p:extLst>
      <p:ext uri="{BB962C8B-B14F-4D97-AF65-F5344CB8AC3E}">
        <p14:creationId xmlns:p14="http://schemas.microsoft.com/office/powerpoint/2010/main" val="55464728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The wonderful world of </a:t>
            </a:r>
            <a:r>
              <a:rPr lang="en-US" dirty="0"/>
              <a:t>G</a:t>
            </a:r>
            <a:r>
              <a:rPr lang="en-US" dirty="0" smtClean="0"/>
              <a:t>abi </a:t>
            </a:r>
            <a:r>
              <a:rPr lang="en-US" dirty="0" err="1"/>
              <a:t>W</a:t>
            </a:r>
            <a:r>
              <a:rPr lang="en-US" dirty="0" err="1" smtClean="0"/>
              <a:t>ulf</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59389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Breaking down </a:t>
            </a:r>
            <a:br>
              <a:rPr lang="en-US" dirty="0" smtClean="0"/>
            </a:br>
            <a:r>
              <a:rPr lang="en-US" dirty="0" smtClean="0"/>
              <a:t>the Optimal (2016) paper</a:t>
            </a:r>
            <a:endParaRPr lang="en-US" dirty="0"/>
          </a:p>
        </p:txBody>
      </p:sp>
      <p:sp>
        <p:nvSpPr>
          <p:cNvPr id="4" name="Content Placeholder 3"/>
          <p:cNvSpPr>
            <a:spLocks noGrp="1"/>
          </p:cNvSpPr>
          <p:nvPr>
            <p:ph sz="half" idx="1"/>
          </p:nvPr>
        </p:nvSpPr>
        <p:spPr/>
        <p:txBody>
          <a:bodyPr>
            <a:normAutofit lnSpcReduction="10000"/>
          </a:bodyPr>
          <a:lstStyle/>
          <a:p>
            <a:r>
              <a:rPr lang="en-US" dirty="0" smtClean="0"/>
              <a:t>Enhanced Expectancies</a:t>
            </a:r>
          </a:p>
          <a:p>
            <a:pPr lvl="1"/>
            <a:r>
              <a:rPr lang="en-US" dirty="0" smtClean="0"/>
              <a:t>Positive feedback</a:t>
            </a:r>
          </a:p>
          <a:p>
            <a:pPr lvl="1"/>
            <a:r>
              <a:rPr lang="en-US" dirty="0" smtClean="0"/>
              <a:t>Social-comparative feedback &amp; Self-Modeling</a:t>
            </a:r>
          </a:p>
          <a:p>
            <a:pPr lvl="1"/>
            <a:r>
              <a:rPr lang="en-US" dirty="0" smtClean="0"/>
              <a:t>Perceived task difficulty</a:t>
            </a:r>
          </a:p>
          <a:p>
            <a:pPr lvl="1"/>
            <a:r>
              <a:rPr lang="en-US" dirty="0" smtClean="0"/>
              <a:t>Conceptions of ability</a:t>
            </a:r>
          </a:p>
          <a:p>
            <a:pPr lvl="1"/>
            <a:r>
              <a:rPr lang="en-US" dirty="0" smtClean="0"/>
              <a:t>Extrinsic rewards</a:t>
            </a:r>
          </a:p>
          <a:p>
            <a:pPr lvl="1"/>
            <a:r>
              <a:rPr lang="en-US" dirty="0" smtClean="0"/>
              <a:t>Positive affect</a:t>
            </a:r>
          </a:p>
          <a:p>
            <a:endParaRPr lang="en-US" dirty="0"/>
          </a:p>
        </p:txBody>
      </p:sp>
      <p:sp>
        <p:nvSpPr>
          <p:cNvPr id="5" name="Content Placeholder 4"/>
          <p:cNvSpPr>
            <a:spLocks noGrp="1"/>
          </p:cNvSpPr>
          <p:nvPr>
            <p:ph sz="half" idx="2"/>
          </p:nvPr>
        </p:nvSpPr>
        <p:spPr/>
        <p:txBody>
          <a:bodyPr>
            <a:normAutofit lnSpcReduction="10000"/>
          </a:bodyPr>
          <a:lstStyle/>
          <a:p>
            <a:r>
              <a:rPr lang="en-US" dirty="0" smtClean="0"/>
              <a:t>Autonomy</a:t>
            </a:r>
          </a:p>
          <a:p>
            <a:pPr lvl="1"/>
            <a:r>
              <a:rPr lang="en-US" dirty="0" smtClean="0"/>
              <a:t>Control over practice conditions</a:t>
            </a:r>
          </a:p>
          <a:p>
            <a:pPr lvl="1"/>
            <a:r>
              <a:rPr lang="en-US" dirty="0" smtClean="0"/>
              <a:t>Instructional language</a:t>
            </a:r>
          </a:p>
          <a:p>
            <a:pPr lvl="1"/>
            <a:r>
              <a:rPr lang="en-US" dirty="0" smtClean="0"/>
              <a:t>Incidental choices</a:t>
            </a:r>
          </a:p>
          <a:p>
            <a:r>
              <a:rPr lang="en-US" dirty="0" smtClean="0"/>
              <a:t>External Focus of Attention</a:t>
            </a:r>
          </a:p>
          <a:p>
            <a:pPr lvl="1"/>
            <a:r>
              <a:rPr lang="en-US" dirty="0" smtClean="0"/>
              <a:t>Movement effectiveness</a:t>
            </a:r>
          </a:p>
          <a:p>
            <a:pPr lvl="1"/>
            <a:r>
              <a:rPr lang="en-US" dirty="0" smtClean="0"/>
              <a:t>Movement efficiency</a:t>
            </a:r>
          </a:p>
          <a:p>
            <a:pPr lvl="1"/>
            <a:r>
              <a:rPr lang="en-US" dirty="0" smtClean="0"/>
              <a:t>Movement form</a:t>
            </a:r>
            <a:endParaRPr lang="en-US" dirty="0"/>
          </a:p>
        </p:txBody>
      </p:sp>
      <p:sp>
        <p:nvSpPr>
          <p:cNvPr id="6" name="TextBox 5"/>
          <p:cNvSpPr txBox="1"/>
          <p:nvPr/>
        </p:nvSpPr>
        <p:spPr>
          <a:xfrm>
            <a:off x="685800" y="5208104"/>
            <a:ext cx="10035209" cy="1477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smtClean="0"/>
              <a:t>Choose one of these topics as a group and read the section in the OPTIMAL (2016) paper found on Canvas, under Files -&gt; week 7.</a:t>
            </a:r>
          </a:p>
          <a:p>
            <a:r>
              <a:rPr lang="en-US" b="1" dirty="0" smtClean="0">
                <a:solidFill>
                  <a:schemeClr val="accent4"/>
                </a:solidFill>
              </a:rPr>
              <a:t>-Come prepared with 3 important things from your section for a discussion on Monday </a:t>
            </a:r>
          </a:p>
          <a:p>
            <a:r>
              <a:rPr lang="en-US" b="1" dirty="0" smtClean="0">
                <a:solidFill>
                  <a:schemeClr val="accent4"/>
                </a:solidFill>
                <a:sym typeface="Wingdings"/>
              </a:rPr>
              <a:t>Your group will present this topic to the class on Monday</a:t>
            </a:r>
            <a:endParaRPr lang="en-US" b="1" dirty="0" smtClean="0">
              <a:solidFill>
                <a:schemeClr val="accent4"/>
              </a:solidFill>
            </a:endParaRPr>
          </a:p>
          <a:p>
            <a:r>
              <a:rPr lang="en-US" dirty="0" smtClean="0"/>
              <a:t>-We will be doing a lab activity on Wednesday based on our discussion on Monday </a:t>
            </a:r>
            <a:endParaRPr lang="en-US" dirty="0"/>
          </a:p>
        </p:txBody>
      </p:sp>
    </p:spTree>
    <p:extLst>
      <p:ext uri="{BB962C8B-B14F-4D97-AF65-F5344CB8AC3E}">
        <p14:creationId xmlns:p14="http://schemas.microsoft.com/office/powerpoint/2010/main" val="17513647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Class Layout</a:t>
            </a:r>
            <a:endParaRPr lang="en-US" dirty="0"/>
          </a:p>
        </p:txBody>
      </p:sp>
      <p:sp>
        <p:nvSpPr>
          <p:cNvPr id="6" name="Content Placeholder 5"/>
          <p:cNvSpPr>
            <a:spLocks noGrp="1"/>
          </p:cNvSpPr>
          <p:nvPr>
            <p:ph idx="1"/>
          </p:nvPr>
        </p:nvSpPr>
        <p:spPr>
          <a:xfrm>
            <a:off x="808384" y="1444487"/>
            <a:ext cx="9925162" cy="4021858"/>
          </a:xfrm>
        </p:spPr>
        <p:txBody>
          <a:bodyPr>
            <a:normAutofit lnSpcReduction="10000"/>
          </a:bodyPr>
          <a:lstStyle/>
          <a:p>
            <a:r>
              <a:rPr lang="en-US" sz="2400" dirty="0" smtClean="0"/>
              <a:t>5 minutes to work in your groups to solidify what you’ll teach your peers from your section of the reading and how you’ll present it</a:t>
            </a:r>
          </a:p>
          <a:p>
            <a:pPr lvl="1"/>
            <a:r>
              <a:rPr lang="en-US" sz="2200" dirty="0" smtClean="0"/>
              <a:t>Group assignments found on Canvas (Files -&gt; week 7 excel file)</a:t>
            </a:r>
          </a:p>
          <a:p>
            <a:pPr lvl="1"/>
            <a:r>
              <a:rPr lang="en-US" sz="2000" dirty="0" smtClean="0"/>
              <a:t>2 minutes/presentation</a:t>
            </a:r>
          </a:p>
          <a:p>
            <a:r>
              <a:rPr lang="en-US" sz="2400" dirty="0" smtClean="0"/>
              <a:t>Spend the rest of our time working through how to assess motor learning by playing with some of the ideas presented today.</a:t>
            </a:r>
          </a:p>
          <a:p>
            <a:pPr lvl="1"/>
            <a:r>
              <a:rPr lang="en-US" sz="2000" dirty="0" smtClean="0"/>
              <a:t>This will be the guide to how we do lab on Wednesday (or Wednesday &amp; Friday for the MWF section)</a:t>
            </a:r>
            <a:endParaRPr lang="en-US" sz="2000" dirty="0"/>
          </a:p>
        </p:txBody>
      </p:sp>
    </p:spTree>
    <p:extLst>
      <p:ext uri="{BB962C8B-B14F-4D97-AF65-F5344CB8AC3E}">
        <p14:creationId xmlns:p14="http://schemas.microsoft.com/office/powerpoint/2010/main" val="1877874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Something to Think About</a:t>
            </a:r>
            <a:r>
              <a:rPr lang="mr-IN" dirty="0" smtClean="0"/>
              <a:t>…</a:t>
            </a:r>
            <a:endParaRPr lang="en-US" dirty="0"/>
          </a:p>
        </p:txBody>
      </p:sp>
      <p:sp>
        <p:nvSpPr>
          <p:cNvPr id="3" name="Content Placeholder 2"/>
          <p:cNvSpPr>
            <a:spLocks noGrp="1"/>
          </p:cNvSpPr>
          <p:nvPr>
            <p:ph idx="1"/>
          </p:nvPr>
        </p:nvSpPr>
        <p:spPr/>
        <p:txBody>
          <a:bodyPr/>
          <a:lstStyle/>
          <a:p>
            <a:r>
              <a:rPr lang="en-US" dirty="0" smtClean="0"/>
              <a:t>”Is confidence simply a “side effect” of expertise, or can confidence-enhancing measures facilitate learning in beginners?” (</a:t>
            </a:r>
            <a:r>
              <a:rPr lang="en-US" dirty="0" err="1" smtClean="0"/>
              <a:t>Wulf</a:t>
            </a:r>
            <a:r>
              <a:rPr lang="en-US" dirty="0" smtClean="0"/>
              <a:t>, p. 1384)</a:t>
            </a:r>
            <a:endParaRPr lang="en-US" dirty="0"/>
          </a:p>
        </p:txBody>
      </p:sp>
    </p:spTree>
    <p:extLst>
      <p:ext uri="{BB962C8B-B14F-4D97-AF65-F5344CB8AC3E}">
        <p14:creationId xmlns:p14="http://schemas.microsoft.com/office/powerpoint/2010/main" val="203800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8409" y="764373"/>
            <a:ext cx="10377791" cy="1293028"/>
          </a:xfrm>
        </p:spPr>
        <p:txBody>
          <a:bodyPr/>
          <a:lstStyle/>
          <a:p>
            <a:r>
              <a:rPr lang="en-US" smtClean="0"/>
              <a:t>OPTIMAL Theory of Motor Learning</a:t>
            </a:r>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73969" y="1285462"/>
            <a:ext cx="9181993" cy="4815832"/>
          </a:xfrm>
        </p:spPr>
      </p:pic>
      <p:sp>
        <p:nvSpPr>
          <p:cNvPr id="3" name="Frame 2"/>
          <p:cNvSpPr/>
          <p:nvPr/>
        </p:nvSpPr>
        <p:spPr>
          <a:xfrm>
            <a:off x="1974574" y="1404731"/>
            <a:ext cx="1948069" cy="2663687"/>
          </a:xfrm>
          <a:prstGeom prst="frame">
            <a:avLst>
              <a:gd name="adj1" fmla="val 7058"/>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accent4"/>
              </a:solidFill>
            </a:endParaRPr>
          </a:p>
        </p:txBody>
      </p:sp>
      <p:sp>
        <p:nvSpPr>
          <p:cNvPr id="5" name="Frame 4"/>
          <p:cNvSpPr/>
          <p:nvPr/>
        </p:nvSpPr>
        <p:spPr>
          <a:xfrm>
            <a:off x="1987826" y="4174435"/>
            <a:ext cx="1948069" cy="1577008"/>
          </a:xfrm>
          <a:prstGeom prst="frame">
            <a:avLst>
              <a:gd name="adj1" fmla="val 8298"/>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311066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29166" y="927652"/>
            <a:ext cx="9909895" cy="4505739"/>
          </a:xfrm>
        </p:spPr>
        <p:txBody>
          <a:bodyPr>
            <a:normAutofit/>
          </a:bodyPr>
          <a:lstStyle/>
          <a:p>
            <a:r>
              <a:rPr lang="en-US" sz="4400" i="1" dirty="0" smtClean="0"/>
              <a:t>The OPTIMAL theory builds on the premise that </a:t>
            </a:r>
            <a:r>
              <a:rPr lang="en-US" sz="4400" b="1" i="1" dirty="0" smtClean="0"/>
              <a:t>motor learning </a:t>
            </a:r>
            <a:r>
              <a:rPr lang="en-US" sz="4400" i="1" dirty="0" smtClean="0"/>
              <a:t>cannot be understood without </a:t>
            </a:r>
            <a:r>
              <a:rPr lang="en-US" sz="4400" b="1" i="1" dirty="0" smtClean="0"/>
              <a:t>considering the motivational</a:t>
            </a:r>
            <a:r>
              <a:rPr lang="en-US" sz="4400" i="1" dirty="0" smtClean="0"/>
              <a:t> (e.g., social-cognitive and affective) </a:t>
            </a:r>
            <a:r>
              <a:rPr lang="en-US" sz="4400" b="1" i="1" dirty="0" smtClean="0"/>
              <a:t>and attentional influences</a:t>
            </a:r>
            <a:r>
              <a:rPr lang="en-US" sz="4400" i="1" dirty="0" smtClean="0"/>
              <a:t> on </a:t>
            </a:r>
            <a:r>
              <a:rPr lang="en-US" sz="4400" b="1" i="1" dirty="0" smtClean="0"/>
              <a:t>behavior</a:t>
            </a:r>
            <a:r>
              <a:rPr lang="en-US" sz="4400" i="1" dirty="0" smtClean="0"/>
              <a:t>.</a:t>
            </a:r>
            <a:endParaRPr lang="en-US" sz="4400" i="1" dirty="0"/>
          </a:p>
        </p:txBody>
      </p:sp>
      <p:sp>
        <p:nvSpPr>
          <p:cNvPr id="6" name="TextBox 5"/>
          <p:cNvSpPr txBox="1"/>
          <p:nvPr/>
        </p:nvSpPr>
        <p:spPr>
          <a:xfrm>
            <a:off x="7871791" y="5738193"/>
            <a:ext cx="2941831" cy="369332"/>
          </a:xfrm>
          <a:prstGeom prst="rect">
            <a:avLst/>
          </a:prstGeom>
          <a:noFill/>
        </p:spPr>
        <p:txBody>
          <a:bodyPr wrap="none" rtlCol="0">
            <a:spAutoFit/>
          </a:bodyPr>
          <a:lstStyle/>
          <a:p>
            <a:r>
              <a:rPr lang="en-US" dirty="0" smtClean="0"/>
              <a:t>-</a:t>
            </a:r>
            <a:r>
              <a:rPr lang="en-US" dirty="0" err="1" smtClean="0"/>
              <a:t>Wulf</a:t>
            </a:r>
            <a:r>
              <a:rPr lang="en-US" dirty="0" smtClean="0"/>
              <a:t> &amp; </a:t>
            </a:r>
            <a:r>
              <a:rPr lang="en-US" dirty="0" err="1" smtClean="0"/>
              <a:t>Leithwaite</a:t>
            </a:r>
            <a:r>
              <a:rPr lang="en-US" dirty="0" smtClean="0"/>
              <a:t> (2016)</a:t>
            </a:r>
            <a:endParaRPr lang="en-US" dirty="0"/>
          </a:p>
        </p:txBody>
      </p:sp>
    </p:spTree>
    <p:extLst>
      <p:ext uri="{BB962C8B-B14F-4D97-AF65-F5344CB8AC3E}">
        <p14:creationId xmlns:p14="http://schemas.microsoft.com/office/powerpoint/2010/main" val="932925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r>
              <a:rPr lang="en-US" dirty="0" smtClean="0"/>
              <a:t>Motivation</a:t>
            </a:r>
            <a:br>
              <a:rPr lang="en-US" dirty="0" smtClean="0"/>
            </a:br>
            <a:r>
              <a:rPr lang="en-US" b="1" dirty="0" smtClean="0"/>
              <a:t>1.  Autonomy</a:t>
            </a:r>
            <a:r>
              <a:rPr lang="en-US" dirty="0" smtClean="0"/>
              <a:t/>
            </a:r>
            <a:br>
              <a:rPr lang="en-US" dirty="0" smtClean="0"/>
            </a:br>
            <a:r>
              <a:rPr lang="en-US" dirty="0" smtClean="0"/>
              <a:t>2.  Enhanced Expectancies</a:t>
            </a:r>
            <a:br>
              <a:rPr lang="en-US" dirty="0" smtClean="0"/>
            </a:br>
            <a:endParaRPr lang="en-US" dirty="0"/>
          </a:p>
        </p:txBody>
      </p:sp>
      <p:sp>
        <p:nvSpPr>
          <p:cNvPr id="5" name="Text Placeholder 4"/>
          <p:cNvSpPr>
            <a:spLocks noGrp="1"/>
          </p:cNvSpPr>
          <p:nvPr>
            <p:ph type="body" idx="1"/>
          </p:nvPr>
        </p:nvSpPr>
        <p:spPr>
          <a:xfrm>
            <a:off x="1129166" y="3806195"/>
            <a:ext cx="8619060" cy="2210292"/>
          </a:xfrm>
        </p:spPr>
        <p:txBody>
          <a:bodyPr>
            <a:normAutofit fontScale="85000" lnSpcReduction="10000"/>
          </a:bodyPr>
          <a:lstStyle/>
          <a:p>
            <a:r>
              <a:rPr lang="en-US" dirty="0" smtClean="0"/>
              <a:t>Motivation: broad, inclusive term for factors influencing and encompassing the energization, direction, and intensity of behavior.</a:t>
            </a:r>
          </a:p>
          <a:p>
            <a:pPr marL="285750" indent="-285750">
              <a:buFont typeface="Arial" charset="0"/>
              <a:buChar char="•"/>
            </a:pPr>
            <a:r>
              <a:rPr lang="en-US" dirty="0" smtClean="0"/>
              <a:t>We act when future prospects provide a sense that positive outcomes will occur</a:t>
            </a:r>
          </a:p>
          <a:p>
            <a:pPr marL="742950" lvl="1" indent="-285750">
              <a:buFont typeface="Arial" charset="0"/>
              <a:buChar char="•"/>
            </a:pPr>
            <a:r>
              <a:rPr lang="en-US" dirty="0" smtClean="0"/>
              <a:t>Perhaps particularly when we believe we will be the agents who bring these positive outcomes to fruition</a:t>
            </a:r>
          </a:p>
          <a:p>
            <a:r>
              <a:rPr lang="en-US" dirty="0" smtClean="0"/>
              <a:t>-Remember, movement and motivation come from the same root word.</a:t>
            </a:r>
          </a:p>
        </p:txBody>
      </p:sp>
    </p:spTree>
    <p:extLst>
      <p:ext uri="{BB962C8B-B14F-4D97-AF65-F5344CB8AC3E}">
        <p14:creationId xmlns:p14="http://schemas.microsoft.com/office/powerpoint/2010/main" val="966295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Autonomy</a:t>
            </a:r>
            <a:endParaRPr lang="en-US" dirty="0"/>
          </a:p>
        </p:txBody>
      </p:sp>
      <p:sp>
        <p:nvSpPr>
          <p:cNvPr id="5" name="Content Placeholder 4"/>
          <p:cNvSpPr>
            <a:spLocks noGrp="1"/>
          </p:cNvSpPr>
          <p:nvPr>
            <p:ph idx="1"/>
          </p:nvPr>
        </p:nvSpPr>
        <p:spPr>
          <a:xfrm>
            <a:off x="383458" y="1519084"/>
            <a:ext cx="10350087" cy="3947261"/>
          </a:xfrm>
        </p:spPr>
        <p:txBody>
          <a:bodyPr>
            <a:normAutofit fontScale="92500" lnSpcReduction="10000"/>
          </a:bodyPr>
          <a:lstStyle/>
          <a:p>
            <a:r>
              <a:rPr lang="en-US" dirty="0"/>
              <a:t>T</a:t>
            </a:r>
            <a:r>
              <a:rPr lang="en-US" dirty="0" smtClean="0"/>
              <a:t>he need to actively participate and exercise control over the environment may satisfy basic human needs</a:t>
            </a:r>
          </a:p>
          <a:p>
            <a:r>
              <a:rPr lang="en-US" dirty="0" smtClean="0"/>
              <a:t>Human motivation is dependent on the perception of one’s actions having effects on the environment</a:t>
            </a:r>
          </a:p>
          <a:p>
            <a:pPr lvl="1"/>
            <a:r>
              <a:rPr lang="en-US" dirty="0" smtClean="0"/>
              <a:t>Even if the effects of one’s actions are trivial</a:t>
            </a:r>
          </a:p>
          <a:p>
            <a:r>
              <a:rPr lang="en-US" dirty="0" smtClean="0"/>
              <a:t>Giving learners choices can positively influences motor learning</a:t>
            </a:r>
          </a:p>
          <a:p>
            <a:pPr lvl="1"/>
            <a:r>
              <a:rPr lang="en-US" dirty="0" smtClean="0"/>
              <a:t>Deeper processing of relevant information</a:t>
            </a:r>
          </a:p>
          <a:p>
            <a:pPr lvl="1"/>
            <a:r>
              <a:rPr lang="en-US" dirty="0" smtClean="0"/>
              <a:t>Encourages error estimation</a:t>
            </a:r>
          </a:p>
          <a:p>
            <a:pPr lvl="1"/>
            <a:r>
              <a:rPr lang="en-US" dirty="0" smtClean="0"/>
              <a:t>Fosters the use of self-regulation strategies</a:t>
            </a:r>
          </a:p>
          <a:p>
            <a:pPr lvl="1"/>
            <a:r>
              <a:rPr lang="en-US" dirty="0" smtClean="0"/>
              <a:t>Or, simply, more motivating</a:t>
            </a:r>
            <a:endParaRPr lang="en-US" dirty="0"/>
          </a:p>
        </p:txBody>
      </p:sp>
    </p:spTree>
    <p:extLst>
      <p:ext uri="{BB962C8B-B14F-4D97-AF65-F5344CB8AC3E}">
        <p14:creationId xmlns:p14="http://schemas.microsoft.com/office/powerpoint/2010/main" val="1572548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 Over Practice Conditions</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01446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Language</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37135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Incidental Choices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24717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r>
              <a:rPr lang="en-US" dirty="0" smtClean="0"/>
              <a:t>Motivation</a:t>
            </a:r>
            <a:br>
              <a:rPr lang="en-US" dirty="0" smtClean="0"/>
            </a:br>
            <a:r>
              <a:rPr lang="en-US" dirty="0" smtClean="0"/>
              <a:t>1.  Autonomy</a:t>
            </a:r>
            <a:br>
              <a:rPr lang="en-US" dirty="0" smtClean="0"/>
            </a:br>
            <a:r>
              <a:rPr lang="en-US" b="1" dirty="0" smtClean="0"/>
              <a:t>2.  Enhanced Expectancies</a:t>
            </a:r>
            <a:br>
              <a:rPr lang="en-US" b="1" dirty="0" smtClean="0"/>
            </a:br>
            <a:endParaRPr lang="en-US" b="1" dirty="0"/>
          </a:p>
        </p:txBody>
      </p:sp>
      <p:sp>
        <p:nvSpPr>
          <p:cNvPr id="5" name="Text Placeholder 4"/>
          <p:cNvSpPr>
            <a:spLocks noGrp="1"/>
          </p:cNvSpPr>
          <p:nvPr>
            <p:ph type="body" idx="1"/>
          </p:nvPr>
        </p:nvSpPr>
        <p:spPr/>
        <p:txBody>
          <a:bodyPr/>
          <a:lstStyle/>
          <a:p>
            <a:r>
              <a:rPr lang="en-US" dirty="0" smtClean="0"/>
              <a:t>Attention</a:t>
            </a:r>
          </a:p>
          <a:p>
            <a:pPr marL="342900" indent="-342900">
              <a:buAutoNum type="arabicPeriod"/>
            </a:pPr>
            <a:r>
              <a:rPr lang="en-US" dirty="0" smtClean="0"/>
              <a:t>External Focus</a:t>
            </a:r>
          </a:p>
        </p:txBody>
      </p:sp>
    </p:spTree>
    <p:extLst>
      <p:ext uri="{BB962C8B-B14F-4D97-AF65-F5344CB8AC3E}">
        <p14:creationId xmlns:p14="http://schemas.microsoft.com/office/powerpoint/2010/main" val="90945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Enhanced Expectancies</a:t>
            </a:r>
            <a:endParaRPr lang="en-US" dirty="0"/>
          </a:p>
        </p:txBody>
      </p:sp>
      <p:sp>
        <p:nvSpPr>
          <p:cNvPr id="5" name="Content Placeholder 4"/>
          <p:cNvSpPr>
            <a:spLocks noGrp="1"/>
          </p:cNvSpPr>
          <p:nvPr>
            <p:ph idx="1"/>
          </p:nvPr>
        </p:nvSpPr>
        <p:spPr>
          <a:xfrm>
            <a:off x="412955" y="1607572"/>
            <a:ext cx="11267767" cy="4277033"/>
          </a:xfrm>
        </p:spPr>
        <p:txBody>
          <a:bodyPr>
            <a:normAutofit/>
          </a:bodyPr>
          <a:lstStyle/>
          <a:p>
            <a:r>
              <a:rPr lang="en-US" dirty="0"/>
              <a:t>AKA: </a:t>
            </a:r>
            <a:r>
              <a:rPr lang="en-US" dirty="0" smtClean="0"/>
              <a:t>Confidence before you try something new</a:t>
            </a:r>
          </a:p>
          <a:p>
            <a:r>
              <a:rPr lang="en-US" dirty="0" smtClean="0"/>
              <a:t>Variables that enhance expectancies for future performance success have a beneficial effect on motor skill learning</a:t>
            </a:r>
          </a:p>
          <a:p>
            <a:pPr lvl="1"/>
            <a:r>
              <a:rPr lang="en-US" dirty="0" smtClean="0"/>
              <a:t>Including those that satisfy the psychological need for competence (experiencing oneself as capable and competent)</a:t>
            </a:r>
          </a:p>
          <a:p>
            <a:r>
              <a:rPr lang="en-US" dirty="0" smtClean="0"/>
              <a:t>Expectations anticipate rewarding properties</a:t>
            </a:r>
          </a:p>
          <a:p>
            <a:pPr lvl="1"/>
            <a:r>
              <a:rPr lang="en-US" dirty="0" smtClean="0"/>
              <a:t>Increase in dopamine</a:t>
            </a:r>
          </a:p>
          <a:p>
            <a:r>
              <a:rPr lang="en-US" dirty="0" smtClean="0"/>
              <a:t>Enhanced self-efficacy, increased task interest or satisfaction with one’s performance, reduced concerns about one’s performance or abilities, and greater positive affect support the notion that learning is mediated by motivational factors.</a:t>
            </a:r>
            <a:endParaRPr lang="en-US" dirty="0"/>
          </a:p>
        </p:txBody>
      </p:sp>
    </p:spTree>
    <p:extLst>
      <p:ext uri="{BB962C8B-B14F-4D97-AF65-F5344CB8AC3E}">
        <p14:creationId xmlns:p14="http://schemas.microsoft.com/office/powerpoint/2010/main" val="869579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Positive Feedback</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60275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Social-Comparative Feedback</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701895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Self-Modeling</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43276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Perceived Task Difficulty</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69023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Conceptions of Ability</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426346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Extrinsic Rewards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0301340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Positive Affect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22410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lstStyle/>
          <a:p>
            <a:r>
              <a:rPr lang="en-US" dirty="0" smtClean="0"/>
              <a:t>External Focus of</a:t>
            </a:r>
            <a:br>
              <a:rPr lang="en-US" dirty="0" smtClean="0"/>
            </a:br>
            <a:r>
              <a:rPr lang="en-US" dirty="0" smtClean="0"/>
              <a:t>Attention</a:t>
            </a:r>
            <a:br>
              <a:rPr lang="en-US" dirty="0" smtClean="0"/>
            </a:b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75480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29166" y="4071620"/>
            <a:ext cx="8619060" cy="2050065"/>
          </a:xfrm>
        </p:spPr>
        <p:txBody>
          <a:bodyPr>
            <a:normAutofit fontScale="90000"/>
          </a:bodyPr>
          <a:lstStyle/>
          <a:p>
            <a:r>
              <a:rPr lang="en-US" dirty="0" smtClean="0"/>
              <a:t>“What does the mountain goat about to jump across a chasm focus on? </a:t>
            </a:r>
            <a:br>
              <a:rPr lang="en-US" dirty="0" smtClean="0"/>
            </a:br>
            <a:r>
              <a:rPr lang="en-US" dirty="0" smtClean="0"/>
              <a:t/>
            </a:r>
            <a:br>
              <a:rPr lang="en-US" dirty="0" smtClean="0"/>
            </a:br>
            <a:r>
              <a:rPr lang="en-US" dirty="0" smtClean="0"/>
              <a:t>Presumably, it focuses on the other side of the chasm to which it is jumping.  Its motor system seems to “know” what it has to do to achieve the desired outcome.</a:t>
            </a:r>
            <a:br>
              <a:rPr lang="en-US" dirty="0" smtClean="0"/>
            </a:br>
            <a:r>
              <a:rPr lang="en-US" dirty="0" smtClean="0"/>
              <a:t/>
            </a:r>
            <a:br>
              <a:rPr lang="en-US" dirty="0" smtClean="0"/>
            </a:br>
            <a:r>
              <a:rPr lang="en-US" dirty="0" smtClean="0"/>
              <a:t>A skilled and confident human in a similar situation might also let his or her motor system do its job and successfully land on the intended spot.”</a:t>
            </a:r>
            <a:endParaRPr lang="en-US" dirty="0"/>
          </a:p>
        </p:txBody>
      </p:sp>
      <p:sp>
        <p:nvSpPr>
          <p:cNvPr id="5" name="Text Placeholder 4"/>
          <p:cNvSpPr>
            <a:spLocks noGrp="1"/>
          </p:cNvSpPr>
          <p:nvPr>
            <p:ph type="body" idx="1"/>
          </p:nvPr>
        </p:nvSpPr>
        <p:spPr>
          <a:xfrm>
            <a:off x="1129166" y="5561249"/>
            <a:ext cx="8619060" cy="1012929"/>
          </a:xfrm>
        </p:spPr>
        <p:txBody>
          <a:bodyPr/>
          <a:lstStyle/>
          <a:p>
            <a:pPr lvl="1" algn="r"/>
            <a:r>
              <a:rPr lang="en-US" dirty="0" smtClean="0"/>
              <a:t>-</a:t>
            </a:r>
            <a:r>
              <a:rPr lang="en-US" dirty="0" err="1" smtClean="0"/>
              <a:t>Wulf</a:t>
            </a:r>
            <a:r>
              <a:rPr lang="en-US" dirty="0" smtClean="0"/>
              <a:t> &amp; </a:t>
            </a:r>
            <a:r>
              <a:rPr lang="en-US" dirty="0" err="1" smtClean="0"/>
              <a:t>Leithwaite</a:t>
            </a:r>
            <a:r>
              <a:rPr lang="en-US" dirty="0" smtClean="0"/>
              <a:t> (2016)</a:t>
            </a:r>
            <a:endParaRPr lang="en-US" dirty="0"/>
          </a:p>
        </p:txBody>
      </p:sp>
    </p:spTree>
    <p:extLst>
      <p:ext uri="{BB962C8B-B14F-4D97-AF65-F5344CB8AC3E}">
        <p14:creationId xmlns:p14="http://schemas.microsoft.com/office/powerpoint/2010/main" val="411926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External Focus of Attention</a:t>
            </a:r>
            <a:endParaRPr lang="en-US" dirty="0"/>
          </a:p>
        </p:txBody>
      </p:sp>
      <p:sp>
        <p:nvSpPr>
          <p:cNvPr id="5" name="Content Placeholder 4"/>
          <p:cNvSpPr>
            <a:spLocks noGrp="1"/>
          </p:cNvSpPr>
          <p:nvPr>
            <p:ph idx="1"/>
          </p:nvPr>
        </p:nvSpPr>
        <p:spPr>
          <a:xfrm>
            <a:off x="383458" y="1696065"/>
            <a:ext cx="11164529" cy="4114800"/>
          </a:xfrm>
        </p:spPr>
        <p:txBody>
          <a:bodyPr/>
          <a:lstStyle/>
          <a:p>
            <a:r>
              <a:rPr lang="en-US" dirty="0" smtClean="0"/>
              <a:t>Addresses the question: “what should learners focus their attention on?”</a:t>
            </a:r>
          </a:p>
          <a:p>
            <a:pPr lvl="1"/>
            <a:r>
              <a:rPr lang="en-US" dirty="0" smtClean="0">
                <a:solidFill>
                  <a:schemeClr val="accent1"/>
                </a:solidFill>
              </a:rPr>
              <a:t>Remember the phases of motor learning: </a:t>
            </a:r>
            <a:r>
              <a:rPr lang="en-US" b="1" dirty="0" smtClean="0">
                <a:solidFill>
                  <a:schemeClr val="accent1"/>
                </a:solidFill>
              </a:rPr>
              <a:t>1)cognitive</a:t>
            </a:r>
            <a:r>
              <a:rPr lang="en-US" dirty="0" smtClean="0">
                <a:solidFill>
                  <a:schemeClr val="accent1"/>
                </a:solidFill>
              </a:rPr>
              <a:t>; 2)associative; 3)autonomous</a:t>
            </a:r>
          </a:p>
          <a:p>
            <a:r>
              <a:rPr lang="en-US" dirty="0" smtClean="0"/>
              <a:t>Instructions direction attention away from one’s body parts or self and TO the intended movement effect</a:t>
            </a:r>
          </a:p>
          <a:p>
            <a:pPr lvl="1"/>
            <a:r>
              <a:rPr lang="en-US" dirty="0" smtClean="0"/>
              <a:t>Focus on the intended movement outcome rather than an internal focus on body movements</a:t>
            </a:r>
          </a:p>
          <a:p>
            <a:r>
              <a:rPr lang="en-US" dirty="0" smtClean="0"/>
              <a:t>Concentration on the intended movement effect enhances motor performance and learning</a:t>
            </a:r>
          </a:p>
          <a:p>
            <a:pPr lvl="1"/>
            <a:r>
              <a:rPr lang="en-US" dirty="0" smtClean="0"/>
              <a:t>Directs attention to the task goal</a:t>
            </a:r>
          </a:p>
          <a:p>
            <a:pPr lvl="1"/>
            <a:r>
              <a:rPr lang="en-US" dirty="0" smtClean="0"/>
              <a:t>Reduces a focus on the self</a:t>
            </a:r>
          </a:p>
          <a:p>
            <a:endParaRPr lang="en-US" dirty="0"/>
          </a:p>
        </p:txBody>
      </p:sp>
    </p:spTree>
    <p:extLst>
      <p:ext uri="{BB962C8B-B14F-4D97-AF65-F5344CB8AC3E}">
        <p14:creationId xmlns:p14="http://schemas.microsoft.com/office/powerpoint/2010/main" val="682767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Movement Effectiveness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10384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Movement Efficiency</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362439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Movement Form</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1294676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Ending discussion on </a:t>
            </a:r>
            <a:r>
              <a:rPr lang="en-US" smtClean="0"/>
              <a:t>lab activities for Wednesday</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085077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want to work through in more detail in lab on Wednesday?</a:t>
            </a:r>
            <a:endParaRPr lang="en-US" dirty="0"/>
          </a:p>
        </p:txBody>
      </p:sp>
      <p:sp>
        <p:nvSpPr>
          <p:cNvPr id="4" name="Content Placeholder 3"/>
          <p:cNvSpPr>
            <a:spLocks noGrp="1"/>
          </p:cNvSpPr>
          <p:nvPr>
            <p:ph sz="half" idx="1"/>
          </p:nvPr>
        </p:nvSpPr>
        <p:spPr>
          <a:xfrm>
            <a:off x="221226" y="2165620"/>
            <a:ext cx="5553092" cy="3940211"/>
          </a:xfrm>
        </p:spPr>
        <p:txBody>
          <a:bodyPr>
            <a:noAutofit/>
          </a:bodyPr>
          <a:lstStyle/>
          <a:p>
            <a:r>
              <a:rPr lang="en-US" sz="2800" dirty="0" smtClean="0"/>
              <a:t>Enhanced Expectancies</a:t>
            </a:r>
          </a:p>
          <a:p>
            <a:pPr lvl="1"/>
            <a:r>
              <a:rPr lang="en-US" sz="2400" dirty="0" smtClean="0"/>
              <a:t>Positive feedback</a:t>
            </a:r>
          </a:p>
          <a:p>
            <a:pPr lvl="1"/>
            <a:r>
              <a:rPr lang="en-US" sz="2400" dirty="0" smtClean="0"/>
              <a:t>Social-comparative feedback &amp; Self-Modeling</a:t>
            </a:r>
          </a:p>
          <a:p>
            <a:pPr lvl="1"/>
            <a:r>
              <a:rPr lang="en-US" sz="2400" dirty="0" smtClean="0"/>
              <a:t>Perceived task difficulty</a:t>
            </a:r>
          </a:p>
          <a:p>
            <a:pPr lvl="1"/>
            <a:r>
              <a:rPr lang="en-US" sz="2400" dirty="0" smtClean="0"/>
              <a:t>Conceptions of ability</a:t>
            </a:r>
          </a:p>
          <a:p>
            <a:pPr lvl="1"/>
            <a:r>
              <a:rPr lang="en-US" sz="2400" dirty="0" smtClean="0"/>
              <a:t>Extrinsic rewards</a:t>
            </a:r>
          </a:p>
          <a:p>
            <a:pPr lvl="1"/>
            <a:r>
              <a:rPr lang="en-US" sz="2400" dirty="0" smtClean="0"/>
              <a:t>Positive affect</a:t>
            </a:r>
          </a:p>
          <a:p>
            <a:endParaRPr lang="en-US" sz="2800" dirty="0"/>
          </a:p>
        </p:txBody>
      </p:sp>
      <p:sp>
        <p:nvSpPr>
          <p:cNvPr id="5" name="Content Placeholder 4"/>
          <p:cNvSpPr>
            <a:spLocks noGrp="1"/>
          </p:cNvSpPr>
          <p:nvPr>
            <p:ph sz="half" idx="2"/>
          </p:nvPr>
        </p:nvSpPr>
        <p:spPr>
          <a:xfrm>
            <a:off x="6095606" y="1862055"/>
            <a:ext cx="5703104" cy="3934062"/>
          </a:xfrm>
        </p:spPr>
        <p:txBody>
          <a:bodyPr>
            <a:noAutofit/>
          </a:bodyPr>
          <a:lstStyle/>
          <a:p>
            <a:r>
              <a:rPr lang="en-US" sz="2800" dirty="0" smtClean="0"/>
              <a:t>Autonomy</a:t>
            </a:r>
          </a:p>
          <a:p>
            <a:pPr lvl="1"/>
            <a:r>
              <a:rPr lang="en-US" sz="2400" dirty="0" smtClean="0"/>
              <a:t>Control over practice conditions</a:t>
            </a:r>
          </a:p>
          <a:p>
            <a:pPr lvl="1"/>
            <a:r>
              <a:rPr lang="en-US" sz="2400" dirty="0" smtClean="0"/>
              <a:t>Instructional language</a:t>
            </a:r>
          </a:p>
          <a:p>
            <a:pPr lvl="1"/>
            <a:r>
              <a:rPr lang="en-US" sz="2400" dirty="0" smtClean="0"/>
              <a:t>Incidental choices</a:t>
            </a:r>
          </a:p>
          <a:p>
            <a:r>
              <a:rPr lang="en-US" sz="2800" dirty="0" smtClean="0"/>
              <a:t>External Focus of Attention</a:t>
            </a:r>
          </a:p>
          <a:p>
            <a:pPr lvl="1"/>
            <a:r>
              <a:rPr lang="en-US" sz="2400" dirty="0" smtClean="0"/>
              <a:t>Movement effectiveness</a:t>
            </a:r>
          </a:p>
          <a:p>
            <a:pPr lvl="1"/>
            <a:r>
              <a:rPr lang="en-US" sz="2400" dirty="0" smtClean="0"/>
              <a:t>Movement efficiency</a:t>
            </a:r>
          </a:p>
          <a:p>
            <a:pPr lvl="1"/>
            <a:r>
              <a:rPr lang="en-US" sz="2400" dirty="0" smtClean="0"/>
              <a:t>Movement form</a:t>
            </a:r>
            <a:endParaRPr lang="en-US" sz="2400" dirty="0"/>
          </a:p>
        </p:txBody>
      </p:sp>
    </p:spTree>
    <p:extLst>
      <p:ext uri="{BB962C8B-B14F-4D97-AF65-F5344CB8AC3E}">
        <p14:creationId xmlns:p14="http://schemas.microsoft.com/office/powerpoint/2010/main" val="126189794"/>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Gallery">
      <a:majorFont>
        <a:latin typeface="Century Gothic" panose="020B0502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E050AC27-895F-4B90-991D-A6818FC89A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199</TotalTime>
  <Words>852</Words>
  <Application>Microsoft Macintosh PowerPoint</Application>
  <PresentationFormat>Widescreen</PresentationFormat>
  <Paragraphs>111</Paragraphs>
  <Slides>28</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Calibri</vt:lpstr>
      <vt:lpstr>Century Gothic</vt:lpstr>
      <vt:lpstr>Mangal</vt:lpstr>
      <vt:lpstr>Wingdings</vt:lpstr>
      <vt:lpstr>Arial</vt:lpstr>
      <vt:lpstr>Gallery</vt:lpstr>
      <vt:lpstr> The wonderful world of Gabi Wulf</vt:lpstr>
      <vt:lpstr>Breaking down  the Optimal (2016) paper</vt:lpstr>
      <vt:lpstr>Class Layout</vt:lpstr>
      <vt:lpstr>Something to Think About…</vt:lpstr>
      <vt:lpstr>OPTIMAL Theory of Motor Learning</vt:lpstr>
      <vt:lpstr>The OPTIMAL theory builds on the premise that motor learning cannot be understood without considering the motivational (e.g., social-cognitive and affective) and attentional influences on behavior.</vt:lpstr>
      <vt:lpstr>Motivation 1.  Autonomy 2.  Enhanced Expectancies </vt:lpstr>
      <vt:lpstr>Autonomy</vt:lpstr>
      <vt:lpstr>Control Over Practice Conditions</vt:lpstr>
      <vt:lpstr>Instructional Language</vt:lpstr>
      <vt:lpstr>Incidental Choices</vt:lpstr>
      <vt:lpstr>Motivation 1.  Autonomy 2.  Enhanced Expectancies </vt:lpstr>
      <vt:lpstr>Enhanced Expectancies</vt:lpstr>
      <vt:lpstr>Positive Feedback</vt:lpstr>
      <vt:lpstr>Social-Comparative Feedback</vt:lpstr>
      <vt:lpstr>Self-Modeling</vt:lpstr>
      <vt:lpstr>Perceived Task Difficulty</vt:lpstr>
      <vt:lpstr>Conceptions of Ability</vt:lpstr>
      <vt:lpstr>Extrinsic Rewards</vt:lpstr>
      <vt:lpstr>Positive Affect</vt:lpstr>
      <vt:lpstr>External Focus of Attention </vt:lpstr>
      <vt:lpstr>“What does the mountain goat about to jump across a chasm focus on?   Presumably, it focuses on the other side of the chasm to which it is jumping.  Its motor system seems to “know” what it has to do to achieve the desired outcome.  A skilled and confident human in a similar situation might also let his or her motor system do its job and successfully land on the intended spot.”</vt:lpstr>
      <vt:lpstr>External Focus of Attention</vt:lpstr>
      <vt:lpstr>Movement Effectiveness</vt:lpstr>
      <vt:lpstr>Movement Efficiency</vt:lpstr>
      <vt:lpstr>Movement Form</vt:lpstr>
      <vt:lpstr>Ending discussion on lab activities for Wednesday</vt:lpstr>
      <vt:lpstr>What do you want to work through in more detail in lab on Wednesday?</vt:lpstr>
    </vt:vector>
  </TitlesOfParts>
  <Company/>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The wonderful world of Gabi Wulf</dc:title>
  <dc:creator>Microsoft Office User</dc:creator>
  <cp:lastModifiedBy>Microsoft Office User</cp:lastModifiedBy>
  <cp:revision>13</cp:revision>
  <dcterms:created xsi:type="dcterms:W3CDTF">2017-10-02T01:17:34Z</dcterms:created>
  <dcterms:modified xsi:type="dcterms:W3CDTF">2017-10-02T04:37:34Z</dcterms:modified>
</cp:coreProperties>
</file>