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notesMasterIdLst>
    <p:notesMasterId r:id="rId15"/>
  </p:notesMasterIdLst>
  <p:sldIdLst>
    <p:sldId id="256" r:id="rId2"/>
    <p:sldId id="258" r:id="rId3"/>
    <p:sldId id="259" r:id="rId4"/>
    <p:sldId id="261" r:id="rId5"/>
    <p:sldId id="280" r:id="rId6"/>
    <p:sldId id="267" r:id="rId7"/>
    <p:sldId id="265" r:id="rId8"/>
    <p:sldId id="273" r:id="rId9"/>
    <p:sldId id="266" r:id="rId10"/>
    <p:sldId id="277" r:id="rId11"/>
    <p:sldId id="275" r:id="rId12"/>
    <p:sldId id="272" r:id="rId13"/>
    <p:sldId id="27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/>
    <p:restoredTop sz="81905"/>
  </p:normalViewPr>
  <p:slideViewPr>
    <p:cSldViewPr snapToGrid="0" snapToObjects="1">
      <p:cViewPr>
        <p:scale>
          <a:sx n="74" d="100"/>
          <a:sy n="74" d="100"/>
        </p:scale>
        <p:origin x="10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721A8-05E3-044C-9F66-386546D52E19}" type="datetimeFigureOut">
              <a:rPr lang="en-US" smtClean="0"/>
              <a:t>9/26/17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44C65-7EA7-4046-8860-17CB44210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0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t.uni-leipzig.de/datenbanken/iks/bms/Record/4032627" TargetMode="External"/><Relationship Id="rId4" Type="http://schemas.openxmlformats.org/officeDocument/2006/relationships/hyperlink" Target="http://rit-mcsl.org/fairchild/PDFs/PutterTracking.pdf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https://www.iat.uni-leipzig.de/datenbanken/iks/bms/Record/4032627</a:t>
            </a:r>
            <a:endParaRPr lang="en-US" dirty="0" smtClean="0"/>
          </a:p>
          <a:p>
            <a:pPr lvl="1"/>
            <a:r>
              <a:rPr lang="en-US" dirty="0" smtClean="0"/>
              <a:t>Expert vs. novice swim coaches</a:t>
            </a:r>
          </a:p>
          <a:p>
            <a:r>
              <a:rPr lang="en-US" dirty="0" smtClean="0">
                <a:hlinkClick r:id="rId4"/>
              </a:rPr>
              <a:t>http://rit-mcsl.org/fairchild/PDFs/PutterTracking.pdf</a:t>
            </a:r>
            <a:endParaRPr lang="en-US" dirty="0" smtClean="0"/>
          </a:p>
          <a:p>
            <a:pPr lvl="1"/>
            <a:r>
              <a:rPr lang="en-US" dirty="0" smtClean="0"/>
              <a:t>Expert vs. novice putting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44C65-7EA7-4046-8860-17CB442103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Blocks of trials is the scientific way of saying sets of reps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44C65-7EA7-4046-8860-17CB442103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10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44C65-7EA7-4046-8860-17CB442103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02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By manipulating</a:t>
            </a:r>
            <a:r>
              <a:rPr lang="en-US" baseline="0" dirty="0" smtClean="0"/>
              <a:t> factors related to motivation and attention, you can truly improve motor learning. </a:t>
            </a:r>
          </a:p>
          <a:p>
            <a:r>
              <a:rPr lang="en-US" dirty="0" smtClean="0"/>
              <a:t>Enhanced Expectancies:</a:t>
            </a:r>
          </a:p>
          <a:p>
            <a:pPr lvl="1"/>
            <a:r>
              <a:rPr lang="en-US" dirty="0" smtClean="0"/>
              <a:t>Expectations shape reality</a:t>
            </a:r>
          </a:p>
          <a:p>
            <a:pPr lvl="1"/>
            <a:r>
              <a:rPr lang="en-US" dirty="0" smtClean="0"/>
              <a:t>Circumstances that enhance learners’ expectations of future performance success can potentiate even more success, improvement, and learning</a:t>
            </a:r>
          </a:p>
          <a:p>
            <a:r>
              <a:rPr lang="en-US" dirty="0" smtClean="0"/>
              <a:t>Autonomy:</a:t>
            </a:r>
          </a:p>
          <a:p>
            <a:pPr lvl="1"/>
            <a:r>
              <a:rPr lang="en-US" dirty="0" smtClean="0"/>
              <a:t>Allowing individuals to exercise control over the environment </a:t>
            </a:r>
          </a:p>
          <a:p>
            <a:pPr lvl="1"/>
            <a:r>
              <a:rPr lang="en-US" dirty="0" smtClean="0"/>
              <a:t>Giving the learner control over certain aspects of the practice conditions enhances motor skill learning</a:t>
            </a:r>
          </a:p>
          <a:p>
            <a:r>
              <a:rPr lang="en-US" dirty="0" smtClean="0"/>
              <a:t>External Focus:</a:t>
            </a:r>
          </a:p>
          <a:p>
            <a:pPr lvl="1"/>
            <a:r>
              <a:rPr lang="en-US" dirty="0" smtClean="0"/>
              <a:t>Attention focused on an external element of the task rather than internally on how the body moves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44C65-7EA7-4046-8860-17CB442103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612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D7CAE-1270-AC48-BBBF-ED08DFF07B96}" type="datetimeFigureOut">
              <a:rPr lang="en-US" smtClean="0"/>
              <a:t>9/26/17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1E50B-BF15-B242-A165-24D636488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980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LXiEwDnFzrk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lki2UPFl2s" TargetMode="External"/><Relationship Id="rId4" Type="http://schemas.openxmlformats.org/officeDocument/2006/relationships/hyperlink" Target="https://www.youtube.com/watch?v=jXgVVIBd0lc" TargetMode="External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youtube.com/watch?v=m_5nWKyRzKM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273318"/>
            <a:ext cx="9448800" cy="1825096"/>
          </a:xfrm>
        </p:spPr>
        <p:txBody>
          <a:bodyPr>
            <a:normAutofit/>
          </a:bodyPr>
          <a:lstStyle/>
          <a:p>
            <a:r>
              <a:rPr lang="en-US" dirty="0" smtClean="0"/>
              <a:t>Intro to Motor Learning Part 2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04123" y="2833369"/>
            <a:ext cx="10820399" cy="28019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How to measure motor learning</a:t>
            </a:r>
            <a:br>
              <a:rPr lang="en-US" sz="4400" dirty="0" smtClean="0"/>
            </a:br>
            <a:r>
              <a:rPr lang="en-US" sz="4400" dirty="0" smtClean="0">
                <a:solidFill>
                  <a:schemeClr val="accent1"/>
                </a:solidFill>
              </a:rPr>
              <a:t>-Practice/acquisition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>
                <a:solidFill>
                  <a:schemeClr val="accent2"/>
                </a:solidFill>
              </a:rPr>
              <a:t>-Retention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>
                <a:solidFill>
                  <a:schemeClr val="accent5"/>
                </a:solidFill>
              </a:rPr>
              <a:t>-Transfer</a:t>
            </a:r>
            <a:endParaRPr lang="en-US" sz="4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1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229535"/>
            <a:ext cx="8610600" cy="1293028"/>
          </a:xfrm>
        </p:spPr>
        <p:txBody>
          <a:bodyPr/>
          <a:lstStyle/>
          <a:p>
            <a:r>
              <a:rPr lang="en-US" dirty="0" smtClean="0"/>
              <a:t>Motor Learning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1665514"/>
            <a:ext cx="11620500" cy="501287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Motor Learning: </a:t>
            </a:r>
            <a:r>
              <a:rPr lang="en-US" sz="2800" dirty="0" smtClean="0"/>
              <a:t>the relatively permanent change in performance</a:t>
            </a:r>
          </a:p>
          <a:p>
            <a:pPr lvl="1"/>
            <a:r>
              <a:rPr lang="en-US" sz="2600" dirty="0" smtClean="0"/>
              <a:t>Resulting from practice &amp; experience</a:t>
            </a:r>
          </a:p>
          <a:p>
            <a:r>
              <a:rPr lang="en-US" sz="2800" b="1" dirty="0" smtClean="0">
                <a:solidFill>
                  <a:schemeClr val="accent1"/>
                </a:solidFill>
              </a:rPr>
              <a:t>*Not directly observable</a:t>
            </a:r>
            <a:r>
              <a:rPr lang="en-US" sz="2800" b="1" dirty="0" smtClean="0"/>
              <a:t>:</a:t>
            </a:r>
          </a:p>
          <a:p>
            <a:pPr lvl="1"/>
            <a:r>
              <a:rPr lang="en-US" sz="2800" dirty="0" smtClean="0"/>
              <a:t>Must infer the </a:t>
            </a:r>
            <a:r>
              <a:rPr lang="en-US" sz="2800" dirty="0" err="1" smtClean="0"/>
              <a:t>neuromotor</a:t>
            </a:r>
            <a:r>
              <a:rPr lang="en-US" sz="2800" dirty="0" smtClean="0"/>
              <a:t> changes from changes in performance</a:t>
            </a:r>
          </a:p>
          <a:p>
            <a:pPr lvl="2"/>
            <a:r>
              <a:rPr lang="en-US" sz="2400" dirty="0" smtClean="0"/>
              <a:t>Improved perceptual reading of the task (</a:t>
            </a:r>
            <a:r>
              <a:rPr lang="en-US" sz="2400" dirty="0" smtClean="0">
                <a:solidFill>
                  <a:schemeClr val="accent4"/>
                </a:solidFill>
              </a:rPr>
              <a:t>stimulus identification</a:t>
            </a:r>
            <a:r>
              <a:rPr lang="en-US" sz="2400" dirty="0" smtClean="0"/>
              <a:t>)</a:t>
            </a:r>
          </a:p>
          <a:p>
            <a:pPr lvl="2"/>
            <a:r>
              <a:rPr lang="en-US" sz="2400" dirty="0" smtClean="0"/>
              <a:t>Improved decision making (</a:t>
            </a:r>
            <a:r>
              <a:rPr lang="en-US" sz="2400" dirty="0" smtClean="0">
                <a:solidFill>
                  <a:schemeClr val="accent4"/>
                </a:solidFill>
              </a:rPr>
              <a:t>response selection</a:t>
            </a:r>
            <a:r>
              <a:rPr lang="en-US" sz="2400" dirty="0" smtClean="0"/>
              <a:t>)</a:t>
            </a:r>
          </a:p>
          <a:p>
            <a:pPr lvl="2"/>
            <a:r>
              <a:rPr lang="en-US" sz="2400" dirty="0" smtClean="0"/>
              <a:t>Improved motor performance (</a:t>
            </a:r>
            <a:r>
              <a:rPr lang="en-US" sz="2400" dirty="0" smtClean="0">
                <a:solidFill>
                  <a:schemeClr val="accent4"/>
                </a:solidFill>
              </a:rPr>
              <a:t>response programming</a:t>
            </a:r>
            <a:r>
              <a:rPr lang="en-US" sz="2400" dirty="0" smtClean="0"/>
              <a:t>)</a:t>
            </a:r>
          </a:p>
          <a:p>
            <a:pPr lvl="2"/>
            <a:r>
              <a:rPr lang="en-US" sz="2400" dirty="0" smtClean="0"/>
              <a:t>Changes in neuroplasticity</a:t>
            </a:r>
            <a:endParaRPr lang="en-US" sz="2800" dirty="0"/>
          </a:p>
          <a:p>
            <a:r>
              <a:rPr lang="en-US" sz="2800" b="1" dirty="0" smtClean="0"/>
              <a:t>**Describe </a:t>
            </a:r>
            <a:r>
              <a:rPr lang="en-US" sz="2800" b="1" dirty="0" smtClean="0">
                <a:solidFill>
                  <a:schemeClr val="accent3"/>
                </a:solidFill>
              </a:rPr>
              <a:t>movement outcomes</a:t>
            </a:r>
            <a:r>
              <a:rPr lang="en-US" sz="2800" b="1" dirty="0" smtClean="0"/>
              <a:t>:  the extent to which a given movement achieved the intended goal.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2711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www.youtube.com/watch?v=LXiEwDnFzrk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i="1" dirty="0" smtClean="0"/>
              <a:t>Through Russ </a:t>
            </a:r>
          </a:p>
          <a:p>
            <a:pPr marL="0" indent="0" algn="ctr">
              <a:buNone/>
            </a:pPr>
            <a:r>
              <a:rPr lang="en-US" sz="4400" i="1" dirty="0" smtClean="0"/>
              <a:t>Not his muscles</a:t>
            </a:r>
          </a:p>
          <a:p>
            <a:pPr marL="0" indent="0" algn="ctr">
              <a:buNone/>
            </a:pPr>
            <a:r>
              <a:rPr lang="en-US" sz="4400" i="1" dirty="0" smtClean="0"/>
              <a:t>But percussion he provides</a:t>
            </a:r>
          </a:p>
          <a:p>
            <a:pPr marL="0" indent="0" algn="ctr">
              <a:buNone/>
            </a:pPr>
            <a:endParaRPr lang="en-US" sz="4400" i="1" dirty="0"/>
          </a:p>
          <a:p>
            <a:pPr marL="0" indent="0" algn="r">
              <a:buNone/>
            </a:pPr>
            <a:r>
              <a:rPr lang="en-US" sz="2800" i="1" dirty="0" smtClean="0"/>
              <a:t>”Clint Eastwood” by the </a:t>
            </a:r>
            <a:r>
              <a:rPr lang="en-US" sz="2800" i="1" dirty="0" err="1" smtClean="0"/>
              <a:t>Gorillaz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00959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2870" y="764373"/>
            <a:ext cx="9253330" cy="1293028"/>
          </a:xfrm>
        </p:spPr>
        <p:txBody>
          <a:bodyPr/>
          <a:lstStyle/>
          <a:p>
            <a:r>
              <a:rPr lang="en-US" smtClean="0"/>
              <a:t>Indirect Ways </a:t>
            </a:r>
            <a:r>
              <a:rPr lang="en-US" dirty="0" smtClean="0"/>
              <a:t>to assess learning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Distance</a:t>
            </a:r>
          </a:p>
          <a:p>
            <a:r>
              <a:rPr lang="en-US" sz="3600" dirty="0" smtClean="0"/>
              <a:t>Speed</a:t>
            </a:r>
          </a:p>
          <a:p>
            <a:r>
              <a:rPr lang="en-US" sz="3600" dirty="0" smtClean="0"/>
              <a:t>Accuracy</a:t>
            </a:r>
          </a:p>
          <a:p>
            <a:r>
              <a:rPr lang="en-US" sz="3600" dirty="0" smtClean="0"/>
              <a:t>Form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636" y="2194560"/>
            <a:ext cx="5713721" cy="380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could you assess learning In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Swimming</a:t>
            </a:r>
          </a:p>
          <a:p>
            <a:r>
              <a:rPr lang="en-US" dirty="0" smtClean="0"/>
              <a:t>Soccer </a:t>
            </a:r>
            <a:r>
              <a:rPr lang="mr-IN" dirty="0" smtClean="0"/>
              <a:t>–</a:t>
            </a:r>
            <a:r>
              <a:rPr lang="en-US" dirty="0" smtClean="0"/>
              <a:t> offensive vs. defensive players</a:t>
            </a:r>
          </a:p>
          <a:p>
            <a:r>
              <a:rPr lang="en-US" dirty="0" smtClean="0"/>
              <a:t>Archery</a:t>
            </a:r>
          </a:p>
          <a:p>
            <a:r>
              <a:rPr lang="en-US" dirty="0" smtClean="0"/>
              <a:t>Batting in baseball or softball</a:t>
            </a:r>
          </a:p>
          <a:p>
            <a:r>
              <a:rPr lang="en-US" dirty="0" smtClean="0"/>
              <a:t>Weight Lifting</a:t>
            </a:r>
            <a:endParaRPr lang="en-US" dirty="0" smtClean="0"/>
          </a:p>
          <a:p>
            <a:r>
              <a:rPr lang="en-US" dirty="0"/>
              <a:t>Golf</a:t>
            </a:r>
          </a:p>
          <a:p>
            <a:r>
              <a:rPr lang="en-US" dirty="0" smtClean="0"/>
              <a:t>Chess</a:t>
            </a:r>
          </a:p>
          <a:p>
            <a:r>
              <a:rPr lang="en-US" dirty="0" smtClean="0"/>
              <a:t>A video game</a:t>
            </a:r>
          </a:p>
          <a:p>
            <a:r>
              <a:rPr lang="en-US" dirty="0" smtClean="0"/>
              <a:t>Playing Piano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Slacklining</a:t>
            </a:r>
          </a:p>
          <a:p>
            <a:r>
              <a:rPr lang="en-US" dirty="0" smtClean="0"/>
              <a:t>Disc golf (</a:t>
            </a:r>
            <a:r>
              <a:rPr lang="en-US" dirty="0" err="1" smtClean="0"/>
              <a:t>frisbee</a:t>
            </a:r>
            <a:r>
              <a:rPr lang="en-US" dirty="0" smtClean="0"/>
              <a:t>)</a:t>
            </a:r>
          </a:p>
          <a:p>
            <a:r>
              <a:rPr lang="en-US" dirty="0" smtClean="0"/>
              <a:t>Juggling</a:t>
            </a:r>
          </a:p>
          <a:p>
            <a:r>
              <a:rPr lang="en-US" dirty="0" smtClean="0"/>
              <a:t>Skateboarding</a:t>
            </a:r>
          </a:p>
          <a:p>
            <a:r>
              <a:rPr lang="en-US" dirty="0" smtClean="0"/>
              <a:t>Standing or Walking</a:t>
            </a:r>
            <a:endParaRPr lang="en-US" dirty="0" smtClean="0"/>
          </a:p>
          <a:p>
            <a:r>
              <a:rPr lang="en-US" dirty="0" smtClean="0"/>
              <a:t>Fencing</a:t>
            </a:r>
            <a:endParaRPr lang="en-US" dirty="0" smtClean="0"/>
          </a:p>
          <a:p>
            <a:r>
              <a:rPr lang="en-US" dirty="0" smtClean="0"/>
              <a:t>Riding a bike</a:t>
            </a:r>
          </a:p>
          <a:p>
            <a:r>
              <a:rPr lang="en-US" dirty="0" smtClean="0"/>
              <a:t>Dance routine</a:t>
            </a:r>
          </a:p>
          <a:p>
            <a:r>
              <a:rPr lang="en-US" dirty="0" smtClean="0"/>
              <a:t>Tennis</a:t>
            </a:r>
          </a:p>
          <a:p>
            <a:r>
              <a:rPr lang="en-US" dirty="0" err="1" smtClean="0"/>
              <a:t>Etc</a:t>
            </a:r>
            <a:r>
              <a:rPr lang="mr-IN" dirty="0" smtClean="0"/>
              <a:t>…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3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Other, higher tech ways to measure motor learning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9764" y="2194560"/>
            <a:ext cx="8014741" cy="4476063"/>
          </a:xfrm>
        </p:spPr>
        <p:txBody>
          <a:bodyPr>
            <a:normAutofit/>
          </a:bodyPr>
          <a:lstStyle/>
          <a:p>
            <a:r>
              <a:rPr lang="en-US" b="1" dirty="0" smtClean="0"/>
              <a:t>Electromyography (EMG)</a:t>
            </a:r>
          </a:p>
          <a:p>
            <a:pPr lvl="1"/>
            <a:r>
              <a:rPr lang="en-US" dirty="0" smtClean="0"/>
              <a:t>Muscle activity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www.youtube.com/watch?v=Glki2UPFl2s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fMRI (functional Magnetic Resonance Imaging)</a:t>
            </a:r>
          </a:p>
          <a:p>
            <a:pPr lvl="1"/>
            <a:r>
              <a:rPr lang="en-US" dirty="0" smtClean="0"/>
              <a:t>Blood oxygenation to region of the brain involved in an activity</a:t>
            </a:r>
          </a:p>
          <a:p>
            <a:r>
              <a:rPr lang="en-US" b="1" dirty="0" smtClean="0"/>
              <a:t>TMS (transcranial magnetic stimulation)</a:t>
            </a:r>
          </a:p>
          <a:p>
            <a:pPr lvl="1"/>
            <a:r>
              <a:rPr lang="en-US" dirty="0" smtClean="0"/>
              <a:t>Stimulation intensity necessary to elicit muscle contraction</a:t>
            </a:r>
          </a:p>
          <a:p>
            <a:r>
              <a:rPr lang="en-US" b="1" dirty="0" smtClean="0"/>
              <a:t>Eye Tracking</a:t>
            </a:r>
          </a:p>
          <a:p>
            <a:pPr lvl="1"/>
            <a:r>
              <a:rPr lang="en-US" dirty="0" smtClean="0"/>
              <a:t>What are you visually paying attention to?</a:t>
            </a:r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www.youtube.com/watch?v=jXgVVIBd0lc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505" y="2806371"/>
            <a:ext cx="3339011" cy="307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6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a motor learning study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www.youtube.com/watch?v=m_5nWKyRzKM</a:t>
            </a:r>
            <a:r>
              <a:rPr lang="en-US" dirty="0" smtClean="0"/>
              <a:t> </a:t>
            </a:r>
          </a:p>
          <a:p>
            <a:r>
              <a:rPr lang="en-US" dirty="0" smtClean="0"/>
              <a:t>(Watch until ~2 minutes)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62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" t="-293" r="-327"/>
          <a:stretch/>
        </p:blipFill>
        <p:spPr>
          <a:xfrm>
            <a:off x="1165574" y="715618"/>
            <a:ext cx="9939749" cy="5552659"/>
          </a:xfrm>
        </p:spPr>
      </p:pic>
      <p:sp>
        <p:nvSpPr>
          <p:cNvPr id="9" name="Frame 8"/>
          <p:cNvSpPr/>
          <p:nvPr/>
        </p:nvSpPr>
        <p:spPr>
          <a:xfrm>
            <a:off x="2380343" y="1306286"/>
            <a:ext cx="957943" cy="682171"/>
          </a:xfrm>
          <a:prstGeom prst="frame">
            <a:avLst>
              <a:gd name="adj1" fmla="val 3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7888514" y="1306284"/>
            <a:ext cx="1299029" cy="682171"/>
          </a:xfrm>
          <a:prstGeom prst="frame">
            <a:avLst>
              <a:gd name="adj1" fmla="val 3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4891317" y="1306285"/>
            <a:ext cx="1157047" cy="682171"/>
          </a:xfrm>
          <a:prstGeom prst="frame">
            <a:avLst>
              <a:gd name="adj1" fmla="val 3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6193505" y="5593364"/>
            <a:ext cx="657238" cy="682171"/>
          </a:xfrm>
          <a:prstGeom prst="frame">
            <a:avLst>
              <a:gd name="adj1" fmla="val 3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4775200" y="5586106"/>
            <a:ext cx="841829" cy="682171"/>
          </a:xfrm>
          <a:prstGeom prst="frame">
            <a:avLst>
              <a:gd name="adj1" fmla="val 3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35922" y="6344547"/>
            <a:ext cx="6437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(Blocks </a:t>
            </a:r>
            <a:r>
              <a:rPr lang="en-US" dirty="0"/>
              <a:t>of trials is the scientific way of saying sets of </a:t>
            </a:r>
            <a:r>
              <a:rPr lang="en-US" dirty="0" smtClean="0"/>
              <a:t>reps)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6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 in Motor Learning studies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4754" y="2194560"/>
            <a:ext cx="11131446" cy="453602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3"/>
                </a:solidFill>
              </a:rPr>
              <a:t>Practice/Acquisition</a:t>
            </a:r>
            <a:r>
              <a:rPr lang="en-US" sz="2800" b="1" dirty="0" smtClean="0"/>
              <a:t>: </a:t>
            </a:r>
            <a:r>
              <a:rPr lang="en-US" sz="2800" dirty="0" smtClean="0"/>
              <a:t>short term learning within a relatively small period of time</a:t>
            </a:r>
            <a:endParaRPr lang="en-US" sz="2800" b="1" dirty="0" smtClean="0"/>
          </a:p>
          <a:p>
            <a:r>
              <a:rPr lang="en-US" sz="2800" b="1" dirty="0" smtClean="0">
                <a:solidFill>
                  <a:schemeClr val="accent3"/>
                </a:solidFill>
              </a:rPr>
              <a:t>Retention</a:t>
            </a:r>
            <a:r>
              <a:rPr lang="en-US" sz="2800" b="1" dirty="0" smtClean="0"/>
              <a:t>: </a:t>
            </a:r>
            <a:r>
              <a:rPr lang="en-US" sz="2800" dirty="0" smtClean="0"/>
              <a:t>relatively permanent change in ability; test performance on same task after some rest</a:t>
            </a:r>
          </a:p>
          <a:p>
            <a:pPr lvl="1"/>
            <a:r>
              <a:rPr lang="en-US" sz="2600" b="1" dirty="0" smtClean="0">
                <a:solidFill>
                  <a:schemeClr val="accent4"/>
                </a:solidFill>
              </a:rPr>
              <a:t>Retention Interval</a:t>
            </a:r>
            <a:r>
              <a:rPr lang="en-US" sz="2600" b="1" dirty="0" smtClean="0"/>
              <a:t>: </a:t>
            </a:r>
            <a:r>
              <a:rPr lang="en-US" sz="2600" dirty="0" smtClean="0"/>
              <a:t>the period of time between acquiring the skill and performing the retention trials.  </a:t>
            </a:r>
          </a:p>
          <a:p>
            <a:pPr lvl="2"/>
            <a:r>
              <a:rPr lang="en-US" sz="2400" dirty="0" smtClean="0"/>
              <a:t>Susceptible to forgetting, if the retention interval is too long. </a:t>
            </a:r>
          </a:p>
          <a:p>
            <a:r>
              <a:rPr lang="en-US" sz="2800" b="1" dirty="0" smtClean="0">
                <a:solidFill>
                  <a:schemeClr val="accent3"/>
                </a:solidFill>
              </a:rPr>
              <a:t>Transfer</a:t>
            </a:r>
            <a:r>
              <a:rPr lang="en-US" sz="2800" b="1" dirty="0" smtClean="0"/>
              <a:t>: </a:t>
            </a:r>
            <a:r>
              <a:rPr lang="en-US" sz="2800" dirty="0" smtClean="0"/>
              <a:t>test performance on a related task</a:t>
            </a:r>
          </a:p>
          <a:p>
            <a:pPr lvl="1"/>
            <a:r>
              <a:rPr lang="en-US" sz="2600" i="1" dirty="0" smtClean="0">
                <a:solidFill>
                  <a:schemeClr val="accent3"/>
                </a:solidFill>
              </a:rPr>
              <a:t>For example: practice tennis serving, transfer test is badminton serving. </a:t>
            </a:r>
            <a:endParaRPr lang="en-US" sz="2600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05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6" r="-504"/>
          <a:stretch/>
        </p:blipFill>
        <p:spPr bwMode="auto">
          <a:xfrm>
            <a:off x="1190171" y="389896"/>
            <a:ext cx="10029371" cy="6275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37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for next week!</a:t>
            </a:r>
            <a:br>
              <a:rPr lang="en-US" dirty="0" smtClean="0"/>
            </a:br>
            <a:r>
              <a:rPr lang="en-US" dirty="0" smtClean="0"/>
              <a:t>The wonderful world of </a:t>
            </a:r>
            <a:r>
              <a:rPr lang="en-US" dirty="0" err="1" smtClean="0"/>
              <a:t>gabi</a:t>
            </a:r>
            <a:r>
              <a:rPr lang="en-US" dirty="0" smtClean="0"/>
              <a:t> </a:t>
            </a:r>
            <a:r>
              <a:rPr lang="en-US" dirty="0" err="1" smtClean="0"/>
              <a:t>wulf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7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409" y="764373"/>
            <a:ext cx="10377791" cy="1293028"/>
          </a:xfrm>
        </p:spPr>
        <p:txBody>
          <a:bodyPr/>
          <a:lstStyle/>
          <a:p>
            <a:r>
              <a:rPr lang="en-US" smtClean="0"/>
              <a:t>OPTIMAL Theory of Motor Learning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788" y="1906621"/>
            <a:ext cx="9085913" cy="4765440"/>
          </a:xfrm>
        </p:spPr>
      </p:pic>
    </p:spTree>
    <p:extLst>
      <p:ext uri="{BB962C8B-B14F-4D97-AF65-F5344CB8AC3E}">
        <p14:creationId xmlns:p14="http://schemas.microsoft.com/office/powerpoint/2010/main" val="13564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down </a:t>
            </a:r>
            <a:br>
              <a:rPr lang="en-US" dirty="0" smtClean="0"/>
            </a:br>
            <a:r>
              <a:rPr lang="en-US" dirty="0" smtClean="0"/>
              <a:t>the Optimal (2016) paper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Enhanced Expectancies</a:t>
            </a:r>
          </a:p>
          <a:p>
            <a:pPr lvl="1"/>
            <a:r>
              <a:rPr lang="en-US" dirty="0" smtClean="0"/>
              <a:t>Positive feedback</a:t>
            </a:r>
          </a:p>
          <a:p>
            <a:pPr lvl="1"/>
            <a:r>
              <a:rPr lang="en-US" dirty="0" smtClean="0"/>
              <a:t>Social-comparative feedback &amp; Self-Modeling</a:t>
            </a:r>
          </a:p>
          <a:p>
            <a:pPr lvl="1"/>
            <a:r>
              <a:rPr lang="en-US" dirty="0" smtClean="0"/>
              <a:t>Perceived task difficulty</a:t>
            </a:r>
          </a:p>
          <a:p>
            <a:pPr lvl="1"/>
            <a:r>
              <a:rPr lang="en-US" dirty="0" smtClean="0"/>
              <a:t>Conceptions of ability</a:t>
            </a:r>
          </a:p>
          <a:p>
            <a:pPr lvl="1"/>
            <a:r>
              <a:rPr lang="en-US" dirty="0" smtClean="0"/>
              <a:t>Extrinsic rewards</a:t>
            </a:r>
          </a:p>
          <a:p>
            <a:pPr lvl="1"/>
            <a:r>
              <a:rPr lang="en-US" dirty="0" smtClean="0"/>
              <a:t>Positive affect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Autonomy</a:t>
            </a:r>
          </a:p>
          <a:p>
            <a:pPr lvl="1"/>
            <a:r>
              <a:rPr lang="en-US" dirty="0" smtClean="0"/>
              <a:t>Control over practice conditions</a:t>
            </a:r>
          </a:p>
          <a:p>
            <a:pPr lvl="1"/>
            <a:r>
              <a:rPr lang="en-US" dirty="0" smtClean="0"/>
              <a:t>Instructional language</a:t>
            </a:r>
          </a:p>
          <a:p>
            <a:pPr lvl="1"/>
            <a:r>
              <a:rPr lang="en-US" dirty="0" smtClean="0"/>
              <a:t>Incidental choices</a:t>
            </a:r>
          </a:p>
          <a:p>
            <a:r>
              <a:rPr lang="en-US" dirty="0" smtClean="0"/>
              <a:t>External Focus of Attention</a:t>
            </a:r>
          </a:p>
          <a:p>
            <a:pPr lvl="1"/>
            <a:r>
              <a:rPr lang="en-US" dirty="0" smtClean="0"/>
              <a:t>Movement effectiveness</a:t>
            </a:r>
          </a:p>
          <a:p>
            <a:pPr lvl="1"/>
            <a:r>
              <a:rPr lang="en-US" dirty="0" smtClean="0"/>
              <a:t>Movement efficiency</a:t>
            </a:r>
          </a:p>
          <a:p>
            <a:pPr lvl="1"/>
            <a:r>
              <a:rPr lang="en-US" dirty="0" smtClean="0"/>
              <a:t>Movement form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5208104"/>
            <a:ext cx="10035209" cy="1477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Choose one of these topics as a group and read the section in the OPTIMAL (2016) paper found on Canvas, under Files -&gt; week 7.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-Come prepared with 3 important things from your section for a discussion on Monday </a:t>
            </a:r>
          </a:p>
          <a:p>
            <a:r>
              <a:rPr lang="en-US" b="1" dirty="0" smtClean="0">
                <a:solidFill>
                  <a:srgbClr val="002060"/>
                </a:solidFill>
                <a:sym typeface="Wingdings"/>
              </a:rPr>
              <a:t>Your group will present this topic to the class on Monday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dirty="0" smtClean="0"/>
              <a:t>-We will be doing a lab activity on Wednesday based on our discussion on Monday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56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487</TotalTime>
  <Words>581</Words>
  <Application>Microsoft Macintosh PowerPoint</Application>
  <PresentationFormat>Widescreen</PresentationFormat>
  <Paragraphs>106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Century Gothic</vt:lpstr>
      <vt:lpstr>Mangal</vt:lpstr>
      <vt:lpstr>Arial</vt:lpstr>
      <vt:lpstr>Calibri</vt:lpstr>
      <vt:lpstr>Wingdings</vt:lpstr>
      <vt:lpstr>Vapor Trail</vt:lpstr>
      <vt:lpstr>Intro to Motor Learning Part 2</vt:lpstr>
      <vt:lpstr>Motor Learning </vt:lpstr>
      <vt:lpstr>https://www.youtube.com/watch?v=LXiEwDnFzrk </vt:lpstr>
      <vt:lpstr>Indirect Ways to assess learning</vt:lpstr>
      <vt:lpstr>How could you assess learning In…</vt:lpstr>
      <vt:lpstr>Other, higher tech ways to measure motor learning</vt:lpstr>
      <vt:lpstr>How to do a motor learning study</vt:lpstr>
      <vt:lpstr>PowerPoint Presentation</vt:lpstr>
      <vt:lpstr>Key Terms in Motor Learning studies</vt:lpstr>
      <vt:lpstr>PowerPoint Presentation</vt:lpstr>
      <vt:lpstr>Preparing for next week! The wonderful world of gabi wulf</vt:lpstr>
      <vt:lpstr>OPTIMAL Theory of Motor Learning</vt:lpstr>
      <vt:lpstr>Breaking down  the Optimal (2016) paper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24</cp:revision>
  <dcterms:created xsi:type="dcterms:W3CDTF">2017-09-25T04:54:19Z</dcterms:created>
  <dcterms:modified xsi:type="dcterms:W3CDTF">2017-09-27T05:34:59Z</dcterms:modified>
</cp:coreProperties>
</file>