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89" r:id="rId3"/>
    <p:sldId id="300" r:id="rId4"/>
    <p:sldId id="301" r:id="rId5"/>
    <p:sldId id="290" r:id="rId6"/>
    <p:sldId id="264" r:id="rId7"/>
    <p:sldId id="291" r:id="rId8"/>
    <p:sldId id="265" r:id="rId9"/>
    <p:sldId id="268" r:id="rId10"/>
    <p:sldId id="257" r:id="rId11"/>
    <p:sldId id="259" r:id="rId12"/>
    <p:sldId id="272" r:id="rId13"/>
    <p:sldId id="275" r:id="rId14"/>
    <p:sldId id="271" r:id="rId15"/>
    <p:sldId id="273" r:id="rId16"/>
    <p:sldId id="282" r:id="rId17"/>
    <p:sldId id="286" r:id="rId18"/>
    <p:sldId id="296" r:id="rId19"/>
    <p:sldId id="274" r:id="rId20"/>
    <p:sldId id="276" r:id="rId21"/>
    <p:sldId id="277" r:id="rId22"/>
    <p:sldId id="278" r:id="rId23"/>
    <p:sldId id="287" r:id="rId24"/>
    <p:sldId id="279" r:id="rId25"/>
    <p:sldId id="281" r:id="rId26"/>
    <p:sldId id="298" r:id="rId27"/>
    <p:sldId id="280" r:id="rId28"/>
    <p:sldId id="284" r:id="rId29"/>
    <p:sldId id="283" r:id="rId30"/>
    <p:sldId id="299" r:id="rId31"/>
    <p:sldId id="266" r:id="rId32"/>
    <p:sldId id="288" r:id="rId33"/>
    <p:sldId id="285" r:id="rId34"/>
    <p:sldId id="293" r:id="rId35"/>
    <p:sldId id="295" r:id="rId36"/>
    <p:sldId id="297" r:id="rId37"/>
    <p:sldId id="267" r:id="rId38"/>
    <p:sldId id="270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54"/>
    <p:restoredTop sz="94595"/>
  </p:normalViewPr>
  <p:slideViewPr>
    <p:cSldViewPr snapToGrid="0" snapToObjects="1">
      <p:cViewPr varScale="1">
        <p:scale>
          <a:sx n="81" d="100"/>
          <a:sy n="81" d="100"/>
        </p:scale>
        <p:origin x="208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F98574-DAFC-564C-B277-289A94648849}" type="doc">
      <dgm:prSet loTypeId="urn:microsoft.com/office/officeart/2005/8/layout/process1" loCatId="" qsTypeId="urn:microsoft.com/office/officeart/2005/8/quickstyle/simple4" qsCatId="simple" csTypeId="urn:microsoft.com/office/officeart/2005/8/colors/accent1_2" csCatId="accent1" phldr="1"/>
      <dgm:spPr/>
    </dgm:pt>
    <dgm:pt modelId="{AB0C12B5-A9D8-BC42-B79A-D5F8761F38D1}">
      <dgm:prSet phldrT="[Text]"/>
      <dgm:spPr/>
      <dgm:t>
        <a:bodyPr/>
        <a:lstStyle/>
        <a:p>
          <a:r>
            <a:rPr lang="en-US" dirty="0" smtClean="0"/>
            <a:t>Staring at my computer</a:t>
          </a:r>
          <a:endParaRPr lang="en-US" dirty="0"/>
        </a:p>
      </dgm:t>
    </dgm:pt>
    <dgm:pt modelId="{E8D1BE36-DB0B-B04C-9E5B-558F72EBB6BC}" type="parTrans" cxnId="{027B7F9D-6AD0-6E44-9DDE-9D56AB743FF6}">
      <dgm:prSet/>
      <dgm:spPr/>
      <dgm:t>
        <a:bodyPr/>
        <a:lstStyle/>
        <a:p>
          <a:endParaRPr lang="en-US"/>
        </a:p>
      </dgm:t>
    </dgm:pt>
    <dgm:pt modelId="{B5FC0DB4-987C-EF4C-8AF1-9863ECD3F7D9}" type="sibTrans" cxnId="{027B7F9D-6AD0-6E44-9DDE-9D56AB743FF6}">
      <dgm:prSet/>
      <dgm:spPr/>
      <dgm:t>
        <a:bodyPr/>
        <a:lstStyle/>
        <a:p>
          <a:endParaRPr lang="en-US"/>
        </a:p>
      </dgm:t>
    </dgm:pt>
    <dgm:pt modelId="{26F1EB7D-D373-AB43-BDAB-AD41CB58CB7B}">
      <dgm:prSet phldrT="[Text]"/>
      <dgm:spPr/>
      <dgm:t>
        <a:bodyPr/>
        <a:lstStyle/>
        <a:p>
          <a:r>
            <a:rPr lang="en-US" dirty="0" smtClean="0"/>
            <a:t>Something moves in my periphery</a:t>
          </a:r>
          <a:endParaRPr lang="en-US" dirty="0"/>
        </a:p>
      </dgm:t>
    </dgm:pt>
    <dgm:pt modelId="{60FAAF4D-3B96-BF42-91C5-FE79A9844599}" type="parTrans" cxnId="{CB03F72D-E669-DC43-89AB-0457692FA1D2}">
      <dgm:prSet/>
      <dgm:spPr/>
      <dgm:t>
        <a:bodyPr/>
        <a:lstStyle/>
        <a:p>
          <a:endParaRPr lang="en-US"/>
        </a:p>
      </dgm:t>
    </dgm:pt>
    <dgm:pt modelId="{5F0A2FDB-C195-E443-8AA9-F733FBA2F148}" type="sibTrans" cxnId="{CB03F72D-E669-DC43-89AB-0457692FA1D2}">
      <dgm:prSet/>
      <dgm:spPr/>
      <dgm:t>
        <a:bodyPr/>
        <a:lstStyle/>
        <a:p>
          <a:endParaRPr lang="en-US"/>
        </a:p>
      </dgm:t>
    </dgm:pt>
    <dgm:pt modelId="{73159581-63D0-E340-A192-89CAE6693BB7}">
      <dgm:prSet phldrT="[Text]"/>
      <dgm:spPr/>
      <dgm:t>
        <a:bodyPr/>
        <a:lstStyle/>
        <a:p>
          <a:r>
            <a:rPr lang="en-US" dirty="0" smtClean="0"/>
            <a:t>Now I’m looking towards the thing that moved</a:t>
          </a:r>
          <a:endParaRPr lang="en-US" dirty="0"/>
        </a:p>
      </dgm:t>
    </dgm:pt>
    <dgm:pt modelId="{831BA00A-3908-5E41-9C0D-8998F8FA4774}" type="parTrans" cxnId="{A9085F50-36F6-E74B-9130-0579CBF6E734}">
      <dgm:prSet/>
      <dgm:spPr/>
      <dgm:t>
        <a:bodyPr/>
        <a:lstStyle/>
        <a:p>
          <a:endParaRPr lang="en-US"/>
        </a:p>
      </dgm:t>
    </dgm:pt>
    <dgm:pt modelId="{D7AF2F80-E3CA-7748-A34F-BD4835F7017B}" type="sibTrans" cxnId="{A9085F50-36F6-E74B-9130-0579CBF6E734}">
      <dgm:prSet/>
      <dgm:spPr/>
      <dgm:t>
        <a:bodyPr/>
        <a:lstStyle/>
        <a:p>
          <a:endParaRPr lang="en-US"/>
        </a:p>
      </dgm:t>
    </dgm:pt>
    <dgm:pt modelId="{F706B155-BE13-874D-BDB0-25ABD5C08097}" type="pres">
      <dgm:prSet presAssocID="{13F98574-DAFC-564C-B277-289A94648849}" presName="Name0" presStyleCnt="0">
        <dgm:presLayoutVars>
          <dgm:dir/>
          <dgm:resizeHandles val="exact"/>
        </dgm:presLayoutVars>
      </dgm:prSet>
      <dgm:spPr/>
    </dgm:pt>
    <dgm:pt modelId="{61F56240-D194-3B42-BC65-A7EB7AFD377B}" type="pres">
      <dgm:prSet presAssocID="{AB0C12B5-A9D8-BC42-B79A-D5F8761F38D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12F76C-2306-914F-A668-8DA24619432E}" type="pres">
      <dgm:prSet presAssocID="{B5FC0DB4-987C-EF4C-8AF1-9863ECD3F7D9}" presName="sibTrans" presStyleLbl="sibTrans2D1" presStyleIdx="0" presStyleCnt="2"/>
      <dgm:spPr/>
      <dgm:t>
        <a:bodyPr/>
        <a:lstStyle/>
        <a:p>
          <a:endParaRPr lang="en-US"/>
        </a:p>
      </dgm:t>
    </dgm:pt>
    <dgm:pt modelId="{DB48C3C3-BD35-714C-9DF7-1907B90393AE}" type="pres">
      <dgm:prSet presAssocID="{B5FC0DB4-987C-EF4C-8AF1-9863ECD3F7D9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9CEE5D76-23F8-2449-B1B0-3770BF6D4B10}" type="pres">
      <dgm:prSet presAssocID="{26F1EB7D-D373-AB43-BDAB-AD41CB58CB7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67466A-6E0B-F342-9959-CBF5E20241AB}" type="pres">
      <dgm:prSet presAssocID="{5F0A2FDB-C195-E443-8AA9-F733FBA2F148}" presName="sibTrans" presStyleLbl="sibTrans2D1" presStyleIdx="1" presStyleCnt="2"/>
      <dgm:spPr/>
      <dgm:t>
        <a:bodyPr/>
        <a:lstStyle/>
        <a:p>
          <a:endParaRPr lang="en-US"/>
        </a:p>
      </dgm:t>
    </dgm:pt>
    <dgm:pt modelId="{A61F59B8-6796-8A4E-A6C6-187BC9EFBB0F}" type="pres">
      <dgm:prSet presAssocID="{5F0A2FDB-C195-E443-8AA9-F733FBA2F148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5645751E-319B-C341-83CD-27D4DE41497B}" type="pres">
      <dgm:prSet presAssocID="{73159581-63D0-E340-A192-89CAE6693BB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8BB1F2-573A-394C-B7E6-4DC1FA0501C9}" type="presOf" srcId="{AB0C12B5-A9D8-BC42-B79A-D5F8761F38D1}" destId="{61F56240-D194-3B42-BC65-A7EB7AFD377B}" srcOrd="0" destOrd="0" presId="urn:microsoft.com/office/officeart/2005/8/layout/process1"/>
    <dgm:cxn modelId="{2E61D613-C89F-694D-8C01-63341A8CEE84}" type="presOf" srcId="{13F98574-DAFC-564C-B277-289A94648849}" destId="{F706B155-BE13-874D-BDB0-25ABD5C08097}" srcOrd="0" destOrd="0" presId="urn:microsoft.com/office/officeart/2005/8/layout/process1"/>
    <dgm:cxn modelId="{0327452B-D0B7-1D46-A032-70EC51652825}" type="presOf" srcId="{5F0A2FDB-C195-E443-8AA9-F733FBA2F148}" destId="{A61F59B8-6796-8A4E-A6C6-187BC9EFBB0F}" srcOrd="1" destOrd="0" presId="urn:microsoft.com/office/officeart/2005/8/layout/process1"/>
    <dgm:cxn modelId="{4F49798B-EFE5-1A48-AD74-CA65D4CD9F20}" type="presOf" srcId="{B5FC0DB4-987C-EF4C-8AF1-9863ECD3F7D9}" destId="{CB12F76C-2306-914F-A668-8DA24619432E}" srcOrd="0" destOrd="0" presId="urn:microsoft.com/office/officeart/2005/8/layout/process1"/>
    <dgm:cxn modelId="{D7A99DF5-07C2-B845-9FB0-AC94C66F7D34}" type="presOf" srcId="{B5FC0DB4-987C-EF4C-8AF1-9863ECD3F7D9}" destId="{DB48C3C3-BD35-714C-9DF7-1907B90393AE}" srcOrd="1" destOrd="0" presId="urn:microsoft.com/office/officeart/2005/8/layout/process1"/>
    <dgm:cxn modelId="{CB03F72D-E669-DC43-89AB-0457692FA1D2}" srcId="{13F98574-DAFC-564C-B277-289A94648849}" destId="{26F1EB7D-D373-AB43-BDAB-AD41CB58CB7B}" srcOrd="1" destOrd="0" parTransId="{60FAAF4D-3B96-BF42-91C5-FE79A9844599}" sibTransId="{5F0A2FDB-C195-E443-8AA9-F733FBA2F148}"/>
    <dgm:cxn modelId="{B115B6AE-ED57-A249-9248-E17574A53976}" type="presOf" srcId="{5F0A2FDB-C195-E443-8AA9-F733FBA2F148}" destId="{3567466A-6E0B-F342-9959-CBF5E20241AB}" srcOrd="0" destOrd="0" presId="urn:microsoft.com/office/officeart/2005/8/layout/process1"/>
    <dgm:cxn modelId="{DD0D20C2-9BF9-BC4F-AC86-805486681C51}" type="presOf" srcId="{26F1EB7D-D373-AB43-BDAB-AD41CB58CB7B}" destId="{9CEE5D76-23F8-2449-B1B0-3770BF6D4B10}" srcOrd="0" destOrd="0" presId="urn:microsoft.com/office/officeart/2005/8/layout/process1"/>
    <dgm:cxn modelId="{A9085F50-36F6-E74B-9130-0579CBF6E734}" srcId="{13F98574-DAFC-564C-B277-289A94648849}" destId="{73159581-63D0-E340-A192-89CAE6693BB7}" srcOrd="2" destOrd="0" parTransId="{831BA00A-3908-5E41-9C0D-8998F8FA4774}" sibTransId="{D7AF2F80-E3CA-7748-A34F-BD4835F7017B}"/>
    <dgm:cxn modelId="{027B7F9D-6AD0-6E44-9DDE-9D56AB743FF6}" srcId="{13F98574-DAFC-564C-B277-289A94648849}" destId="{AB0C12B5-A9D8-BC42-B79A-D5F8761F38D1}" srcOrd="0" destOrd="0" parTransId="{E8D1BE36-DB0B-B04C-9E5B-558F72EBB6BC}" sibTransId="{B5FC0DB4-987C-EF4C-8AF1-9863ECD3F7D9}"/>
    <dgm:cxn modelId="{B50A59C6-98E1-E345-AECC-76A191E06172}" type="presOf" srcId="{73159581-63D0-E340-A192-89CAE6693BB7}" destId="{5645751E-319B-C341-83CD-27D4DE41497B}" srcOrd="0" destOrd="0" presId="urn:microsoft.com/office/officeart/2005/8/layout/process1"/>
    <dgm:cxn modelId="{88ABCA63-D77E-0B48-B53E-86D71950E40B}" type="presParOf" srcId="{F706B155-BE13-874D-BDB0-25ABD5C08097}" destId="{61F56240-D194-3B42-BC65-A7EB7AFD377B}" srcOrd="0" destOrd="0" presId="urn:microsoft.com/office/officeart/2005/8/layout/process1"/>
    <dgm:cxn modelId="{4904AF4B-4B3C-4C43-BFDB-96FB599F0E81}" type="presParOf" srcId="{F706B155-BE13-874D-BDB0-25ABD5C08097}" destId="{CB12F76C-2306-914F-A668-8DA24619432E}" srcOrd="1" destOrd="0" presId="urn:microsoft.com/office/officeart/2005/8/layout/process1"/>
    <dgm:cxn modelId="{FF3396EC-C1AE-4345-B359-FCDB647E5FED}" type="presParOf" srcId="{CB12F76C-2306-914F-A668-8DA24619432E}" destId="{DB48C3C3-BD35-714C-9DF7-1907B90393AE}" srcOrd="0" destOrd="0" presId="urn:microsoft.com/office/officeart/2005/8/layout/process1"/>
    <dgm:cxn modelId="{18D7D0B6-FA83-244A-B84B-E787AF566E45}" type="presParOf" srcId="{F706B155-BE13-874D-BDB0-25ABD5C08097}" destId="{9CEE5D76-23F8-2449-B1B0-3770BF6D4B10}" srcOrd="2" destOrd="0" presId="urn:microsoft.com/office/officeart/2005/8/layout/process1"/>
    <dgm:cxn modelId="{D2C8EA13-1EA9-1940-8182-20EE9C8EEC8E}" type="presParOf" srcId="{F706B155-BE13-874D-BDB0-25ABD5C08097}" destId="{3567466A-6E0B-F342-9959-CBF5E20241AB}" srcOrd="3" destOrd="0" presId="urn:microsoft.com/office/officeart/2005/8/layout/process1"/>
    <dgm:cxn modelId="{62F63CC6-C20D-FD4F-95E0-DC26C584564B}" type="presParOf" srcId="{3567466A-6E0B-F342-9959-CBF5E20241AB}" destId="{A61F59B8-6796-8A4E-A6C6-187BC9EFBB0F}" srcOrd="0" destOrd="0" presId="urn:microsoft.com/office/officeart/2005/8/layout/process1"/>
    <dgm:cxn modelId="{2BA55891-AB53-D84E-93E4-F20DEC946CD3}" type="presParOf" srcId="{F706B155-BE13-874D-BDB0-25ABD5C08097}" destId="{5645751E-319B-C341-83CD-27D4DE41497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F56240-D194-3B42-BC65-A7EB7AFD377B}">
      <dsp:nvSpPr>
        <dsp:cNvPr id="0" name=""/>
        <dsp:cNvSpPr/>
      </dsp:nvSpPr>
      <dsp:spPr>
        <a:xfrm>
          <a:off x="9275" y="986759"/>
          <a:ext cx="2772407" cy="166344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Staring at my computer</a:t>
          </a:r>
          <a:endParaRPr lang="en-US" sz="2400" kern="1200" dirty="0"/>
        </a:p>
      </dsp:txBody>
      <dsp:txXfrm>
        <a:off x="57996" y="1035480"/>
        <a:ext cx="2674965" cy="1566002"/>
      </dsp:txXfrm>
    </dsp:sp>
    <dsp:sp modelId="{CB12F76C-2306-914F-A668-8DA24619432E}">
      <dsp:nvSpPr>
        <dsp:cNvPr id="0" name=""/>
        <dsp:cNvSpPr/>
      </dsp:nvSpPr>
      <dsp:spPr>
        <a:xfrm>
          <a:off x="3058923" y="1474702"/>
          <a:ext cx="587750" cy="687557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3058923" y="1612213"/>
        <a:ext cx="411425" cy="412535"/>
      </dsp:txXfrm>
    </dsp:sp>
    <dsp:sp modelId="{9CEE5D76-23F8-2449-B1B0-3770BF6D4B10}">
      <dsp:nvSpPr>
        <dsp:cNvPr id="0" name=""/>
        <dsp:cNvSpPr/>
      </dsp:nvSpPr>
      <dsp:spPr>
        <a:xfrm>
          <a:off x="3890646" y="986759"/>
          <a:ext cx="2772407" cy="166344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Something moves in my periphery</a:t>
          </a:r>
          <a:endParaRPr lang="en-US" sz="2400" kern="1200" dirty="0"/>
        </a:p>
      </dsp:txBody>
      <dsp:txXfrm>
        <a:off x="3939367" y="1035480"/>
        <a:ext cx="2674965" cy="1566002"/>
      </dsp:txXfrm>
    </dsp:sp>
    <dsp:sp modelId="{3567466A-6E0B-F342-9959-CBF5E20241AB}">
      <dsp:nvSpPr>
        <dsp:cNvPr id="0" name=""/>
        <dsp:cNvSpPr/>
      </dsp:nvSpPr>
      <dsp:spPr>
        <a:xfrm>
          <a:off x="6940294" y="1474702"/>
          <a:ext cx="587750" cy="687557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6940294" y="1612213"/>
        <a:ext cx="411425" cy="412535"/>
      </dsp:txXfrm>
    </dsp:sp>
    <dsp:sp modelId="{5645751E-319B-C341-83CD-27D4DE41497B}">
      <dsp:nvSpPr>
        <dsp:cNvPr id="0" name=""/>
        <dsp:cNvSpPr/>
      </dsp:nvSpPr>
      <dsp:spPr>
        <a:xfrm>
          <a:off x="7772016" y="986759"/>
          <a:ext cx="2772407" cy="166344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Now I’m looking towards the thing that moved</a:t>
          </a:r>
          <a:endParaRPr lang="en-US" sz="2400" kern="1200" dirty="0"/>
        </a:p>
      </dsp:txBody>
      <dsp:txXfrm>
        <a:off x="7820737" y="1035480"/>
        <a:ext cx="2674965" cy="1566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31351-E714-C649-B5C4-B603900EF480}" type="datetimeFigureOut">
              <a:rPr lang="en-US" smtClean="0"/>
              <a:t>8/28/17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422B1-49D0-ED40-94A8-4E3B4069E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69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Particularly related to movement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C422B1-49D0-ED40-94A8-4E3B4069E64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77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Salience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C422B1-49D0-ED40-94A8-4E3B4069E64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49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8/28/17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8/28/17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8/28/17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8/28/17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8/28/17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8/28/17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8/28/17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8/28/17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8/28/17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8/28/17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8/28/17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8/28/17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8/28/17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8/28/17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8/28/17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LXiEwDnFzrk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gif"/><Relationship Id="rId3" Type="http://schemas.openxmlformats.org/officeDocument/2006/relationships/image" Target="../media/image13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Sensory Perception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next few weeks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154" y="2388088"/>
            <a:ext cx="10554574" cy="3636511"/>
          </a:xfrm>
        </p:spPr>
        <p:txBody>
          <a:bodyPr>
            <a:normAutofit/>
          </a:bodyPr>
          <a:lstStyle/>
          <a:p>
            <a:r>
              <a:rPr lang="en-US" sz="3200" b="1" i="1" dirty="0" smtClean="0"/>
              <a:t>How the brain &amp; </a:t>
            </a:r>
            <a:r>
              <a:rPr lang="en-US" sz="3200" b="1" i="1" smtClean="0"/>
              <a:t>body communicate</a:t>
            </a:r>
          </a:p>
          <a:p>
            <a:r>
              <a:rPr lang="en-US" sz="3200" b="1" dirty="0" smtClean="0"/>
              <a:t>Week 2:  Sensory Perception</a:t>
            </a:r>
          </a:p>
          <a:p>
            <a:r>
              <a:rPr lang="en-US" sz="3200" b="1" dirty="0" smtClean="0"/>
              <a:t>Week 3: Information Processing</a:t>
            </a:r>
          </a:p>
          <a:p>
            <a:r>
              <a:rPr lang="en-US" sz="3200" b="1" dirty="0" smtClean="0"/>
              <a:t>Week 4: Cognition &amp; Motor Action</a:t>
            </a:r>
          </a:p>
          <a:p>
            <a:r>
              <a:rPr lang="en-US" sz="3200" b="1" dirty="0" smtClean="0"/>
              <a:t>Week 5: Review and Exam 1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303" y="2861873"/>
            <a:ext cx="3555423" cy="346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35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974" y="234930"/>
            <a:ext cx="6637149" cy="6361520"/>
          </a:xfrm>
        </p:spPr>
      </p:pic>
    </p:spTree>
    <p:extLst>
      <p:ext uri="{BB962C8B-B14F-4D97-AF65-F5344CB8AC3E}">
        <p14:creationId xmlns:p14="http://schemas.microsoft.com/office/powerpoint/2010/main" val="88070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570" y="231618"/>
            <a:ext cx="8607972" cy="6347648"/>
          </a:xfrm>
        </p:spPr>
      </p:pic>
    </p:spTree>
    <p:extLst>
      <p:ext uri="{BB962C8B-B14F-4D97-AF65-F5344CB8AC3E}">
        <p14:creationId xmlns:p14="http://schemas.microsoft.com/office/powerpoint/2010/main" val="61768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Ascending vs. Descending Pathways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Ascending = from body to the brain = Afferent = Sensory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832" y="2751136"/>
            <a:ext cx="2324555" cy="4007467"/>
          </a:xfrm>
        </p:spPr>
      </p:pic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Descending = from the brain to the body = Efferent = Motor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895" y="2751137"/>
            <a:ext cx="3651390" cy="4007465"/>
          </a:xfrm>
        </p:spPr>
      </p:pic>
      <p:sp>
        <p:nvSpPr>
          <p:cNvPr id="11" name="TextBox 10"/>
          <p:cNvSpPr txBox="1"/>
          <p:nvPr/>
        </p:nvSpPr>
        <p:spPr>
          <a:xfrm>
            <a:off x="268014" y="3957145"/>
            <a:ext cx="1702676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Week 2</a:t>
            </a:r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752083" y="3957145"/>
            <a:ext cx="1308538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Week 3, 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2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_proprioception1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3" r="-475"/>
          <a:stretch/>
        </p:blipFill>
        <p:spPr>
          <a:xfrm>
            <a:off x="2275906" y="134962"/>
            <a:ext cx="6850689" cy="6674980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048000" y="2057400"/>
            <a:ext cx="1371600" cy="3429000"/>
          </a:xfrm>
          <a:prstGeom prst="straightConnector1">
            <a:avLst/>
          </a:prstGeom>
          <a:ln w="57150" cmpd="sng">
            <a:solidFill>
              <a:schemeClr val="accent4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5280566" y="914400"/>
            <a:ext cx="1981200" cy="762000"/>
          </a:xfrm>
          <a:prstGeom prst="straightConnector1">
            <a:avLst/>
          </a:prstGeom>
          <a:ln w="57150" cmpd="sng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553200" y="457200"/>
            <a:ext cx="2286000" cy="646331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Sensory Feedback (Afferent)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443655" y="4886235"/>
            <a:ext cx="1639614" cy="123992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mtClean="0">
                <a:solidFill>
                  <a:srgbClr val="FF0000"/>
                </a:solidFill>
              </a:rPr>
              <a:t>Feedforward Motor Command </a:t>
            </a:r>
            <a:r>
              <a:rPr lang="en-US" dirty="0">
                <a:solidFill>
                  <a:srgbClr val="FF0000"/>
                </a:solidFill>
              </a:rPr>
              <a:t>(Efferent)</a:t>
            </a:r>
          </a:p>
        </p:txBody>
      </p:sp>
    </p:spTree>
    <p:extLst>
      <p:ext uri="{BB962C8B-B14F-4D97-AF65-F5344CB8AC3E}">
        <p14:creationId xmlns:p14="http://schemas.microsoft.com/office/powerpoint/2010/main" val="204567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Week 2: Sensory Perception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26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Describe important sensory information that helps to guide movement</a:t>
            </a:r>
          </a:p>
          <a:p>
            <a:r>
              <a:rPr lang="en-US" sz="2800" dirty="0" smtClean="0"/>
              <a:t>Introduce key features of the central and peripheral nervous system as they relate to sensation and perception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44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222287"/>
            <a:ext cx="11760200" cy="4635713"/>
          </a:xfrm>
        </p:spPr>
        <p:txBody>
          <a:bodyPr>
            <a:normAutofit/>
          </a:bodyPr>
          <a:lstStyle/>
          <a:p>
            <a:r>
              <a:rPr lang="en-US" sz="2800" b="1" dirty="0" err="1" smtClean="0"/>
              <a:t>Interoceptive</a:t>
            </a:r>
            <a:r>
              <a:rPr lang="en-US" sz="2800" dirty="0" smtClean="0"/>
              <a:t> </a:t>
            </a:r>
            <a:r>
              <a:rPr lang="mr-IN" sz="2800" dirty="0" smtClean="0"/>
              <a:t>–</a:t>
            </a:r>
            <a:r>
              <a:rPr lang="en-US" sz="2800" dirty="0" smtClean="0"/>
              <a:t> what does your right hand feel like?</a:t>
            </a:r>
          </a:p>
          <a:p>
            <a:r>
              <a:rPr lang="en-US" sz="2800" b="1" dirty="0" err="1" smtClean="0"/>
              <a:t>Exteroceptive</a:t>
            </a:r>
            <a:r>
              <a:rPr lang="en-US" sz="2800" dirty="0" smtClean="0"/>
              <a:t> </a:t>
            </a:r>
            <a:r>
              <a:rPr lang="mr-IN" sz="2800" dirty="0" smtClean="0"/>
              <a:t>–</a:t>
            </a:r>
            <a:r>
              <a:rPr lang="en-US" sz="2800" dirty="0" smtClean="0"/>
              <a:t> how close are you to another person?</a:t>
            </a:r>
          </a:p>
          <a:p>
            <a:r>
              <a:rPr lang="en-US" sz="2800" b="1" dirty="0" smtClean="0"/>
              <a:t>Sensation</a:t>
            </a:r>
            <a:r>
              <a:rPr lang="en-US" sz="2800" dirty="0" smtClean="0"/>
              <a:t> </a:t>
            </a:r>
            <a:r>
              <a:rPr lang="mr-IN" sz="2800" dirty="0" smtClean="0"/>
              <a:t>–</a:t>
            </a:r>
            <a:r>
              <a:rPr lang="en-US" sz="2800" dirty="0" smtClean="0"/>
              <a:t> what are you sensing?</a:t>
            </a:r>
          </a:p>
          <a:p>
            <a:r>
              <a:rPr lang="en-US" sz="2800" b="1" dirty="0" smtClean="0"/>
              <a:t>Perception </a:t>
            </a:r>
            <a:r>
              <a:rPr lang="mr-IN" sz="2800" dirty="0" smtClean="0"/>
              <a:t>–</a:t>
            </a:r>
            <a:r>
              <a:rPr lang="en-US" sz="2800" dirty="0" smtClean="0"/>
              <a:t> </a:t>
            </a:r>
            <a:r>
              <a:rPr lang="en-US" sz="2800" dirty="0" smtClean="0"/>
              <a:t>what meaning are you giving to your sensations?</a:t>
            </a:r>
            <a:endParaRPr lang="en-US" sz="2800" dirty="0" smtClean="0"/>
          </a:p>
          <a:p>
            <a:r>
              <a:rPr lang="en-US" sz="2800" b="1" dirty="0" smtClean="0"/>
              <a:t>Consciousness</a:t>
            </a:r>
            <a:r>
              <a:rPr lang="en-US" sz="2800" dirty="0" smtClean="0"/>
              <a:t> </a:t>
            </a:r>
            <a:r>
              <a:rPr lang="mr-IN" sz="2800" dirty="0" smtClean="0"/>
              <a:t>–</a:t>
            </a:r>
            <a:r>
              <a:rPr lang="en-US" sz="2800" dirty="0" smtClean="0"/>
              <a:t> </a:t>
            </a:r>
            <a:r>
              <a:rPr lang="en-US" sz="2800" dirty="0" smtClean="0"/>
              <a:t>what is the most important thing you’re sensing or perceiving? Why </a:t>
            </a:r>
            <a:r>
              <a:rPr lang="en-US" sz="2800" dirty="0" smtClean="0"/>
              <a:t>are you more aware of one sense over another?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50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our sensations &amp; perceptions important?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our perceived sensations lead to movement?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5"/>
                </a:solidFill>
              </a:rPr>
              <a:t>Tactile</a:t>
            </a:r>
          </a:p>
          <a:p>
            <a:r>
              <a:rPr lang="en-US" sz="3200" b="1" dirty="0" smtClean="0">
                <a:solidFill>
                  <a:schemeClr val="accent5"/>
                </a:solidFill>
              </a:rPr>
              <a:t>Proprioception</a:t>
            </a:r>
          </a:p>
          <a:p>
            <a:r>
              <a:rPr lang="en-US" sz="3200" b="1" dirty="0" smtClean="0">
                <a:solidFill>
                  <a:schemeClr val="accent3"/>
                </a:solidFill>
              </a:rPr>
              <a:t>Visual</a:t>
            </a:r>
          </a:p>
          <a:p>
            <a:r>
              <a:rPr lang="en-US" sz="3200" b="1" dirty="0" smtClean="0">
                <a:solidFill>
                  <a:schemeClr val="accent1"/>
                </a:solidFill>
              </a:rPr>
              <a:t>Vestibular</a:t>
            </a:r>
          </a:p>
          <a:p>
            <a:r>
              <a:rPr lang="en-US" sz="3200" b="1" dirty="0" smtClean="0">
                <a:solidFill>
                  <a:schemeClr val="accent1"/>
                </a:solidFill>
              </a:rPr>
              <a:t>Auditory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398" y="4541833"/>
            <a:ext cx="1279128" cy="1877430"/>
          </a:xfrm>
          <a:prstGeom prst="rect">
            <a:avLst/>
          </a:prstGeom>
          <a:ln w="57150" cmpd="sng"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498" y="3070220"/>
            <a:ext cx="2095500" cy="1714500"/>
          </a:xfrm>
          <a:prstGeom prst="rect">
            <a:avLst/>
          </a:prstGeom>
          <a:ln w="57150" cmpd="sng">
            <a:solidFill>
              <a:schemeClr val="accent3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2652" y="1492776"/>
            <a:ext cx="1674603" cy="1798955"/>
          </a:xfrm>
          <a:prstGeom prst="rect">
            <a:avLst/>
          </a:prstGeom>
          <a:ln w="57150" cmpd="sng"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829732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Sensing vs. Perceiving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000" y="2222287"/>
            <a:ext cx="10563286" cy="428887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Sensation</a:t>
            </a:r>
            <a:r>
              <a:rPr lang="en-US" sz="2800" dirty="0" smtClean="0"/>
              <a:t>: a physical process in which our sensory organs respond to external or internal stimuli</a:t>
            </a:r>
          </a:p>
          <a:p>
            <a:r>
              <a:rPr lang="en-US" sz="2800" b="1" dirty="0" smtClean="0"/>
              <a:t>Perception</a:t>
            </a:r>
            <a:r>
              <a:rPr lang="en-US" sz="2800" dirty="0" smtClean="0"/>
              <a:t>: the brain’s process of </a:t>
            </a:r>
            <a:r>
              <a:rPr lang="en-US" sz="2800" b="1" i="1" dirty="0" smtClean="0"/>
              <a:t>assigning meaning </a:t>
            </a:r>
            <a:r>
              <a:rPr lang="en-US" sz="2800" dirty="0" smtClean="0"/>
              <a:t>to the stimuli to make sense of the world around you</a:t>
            </a:r>
          </a:p>
          <a:p>
            <a:pPr lvl="1"/>
            <a:r>
              <a:rPr lang="en-US" sz="2400" dirty="0" smtClean="0"/>
              <a:t>Perception can be influenced by the quality of stimuli in a given context, by past experience, by emotion, or a host of other factors.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41632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Sensing vs. Perceiving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Sensing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83779" y="2751138"/>
            <a:ext cx="5720806" cy="3917676"/>
          </a:xfrm>
        </p:spPr>
        <p:txBody>
          <a:bodyPr/>
          <a:lstStyle/>
          <a:p>
            <a:r>
              <a:rPr lang="en-US" b="1" dirty="0" smtClean="0">
                <a:solidFill>
                  <a:schemeClr val="accent6"/>
                </a:solidFill>
              </a:rPr>
              <a:t>Tactile</a:t>
            </a:r>
            <a:r>
              <a:rPr lang="en-US" dirty="0" smtClean="0"/>
              <a:t>: changes in pressure or temperature on the skin</a:t>
            </a:r>
          </a:p>
          <a:p>
            <a:r>
              <a:rPr lang="en-US" b="1" dirty="0" smtClean="0">
                <a:solidFill>
                  <a:schemeClr val="accent6"/>
                </a:solidFill>
              </a:rPr>
              <a:t>Proprioceptive</a:t>
            </a:r>
            <a:r>
              <a:rPr lang="en-US" dirty="0" smtClean="0"/>
              <a:t>: detects stretch in muscles and movement in joints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3"/>
                </a:solidFill>
              </a:rPr>
              <a:t>Visual</a:t>
            </a:r>
            <a:r>
              <a:rPr lang="en-US" dirty="0" smtClean="0"/>
              <a:t>: detects photons in the retina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Vestibular</a:t>
            </a:r>
            <a:r>
              <a:rPr lang="en-US" dirty="0" smtClean="0"/>
              <a:t>: changes in head orientation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Auditory</a:t>
            </a:r>
            <a:r>
              <a:rPr lang="en-US" dirty="0"/>
              <a:t>: changes in pressure on the </a:t>
            </a:r>
            <a:r>
              <a:rPr lang="en-US" dirty="0" smtClean="0"/>
              <a:t>eardrum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Perceiving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762847" cy="3917676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6"/>
                </a:solidFill>
              </a:rPr>
              <a:t>Tactile</a:t>
            </a:r>
            <a:r>
              <a:rPr lang="en-US" dirty="0" smtClean="0"/>
              <a:t>: I’m feeling something soft and it’s nice or I’m feeling something sharp and I need to move</a:t>
            </a:r>
          </a:p>
          <a:p>
            <a:r>
              <a:rPr lang="en-US" b="1" dirty="0" smtClean="0">
                <a:solidFill>
                  <a:schemeClr val="accent6"/>
                </a:solidFill>
              </a:rPr>
              <a:t>Proprioception</a:t>
            </a:r>
            <a:r>
              <a:rPr lang="en-US" dirty="0" smtClean="0"/>
              <a:t>: I am holding onto my pen with the right amount of force to write, but need to move my arm down a little on the page</a:t>
            </a:r>
          </a:p>
          <a:p>
            <a:r>
              <a:rPr lang="en-US" b="1" dirty="0">
                <a:solidFill>
                  <a:schemeClr val="accent3"/>
                </a:solidFill>
              </a:rPr>
              <a:t>Visual</a:t>
            </a:r>
            <a:r>
              <a:rPr lang="en-US" dirty="0"/>
              <a:t>: I can see my professor walking around the classroom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Vestibular</a:t>
            </a:r>
            <a:r>
              <a:rPr lang="en-US" dirty="0" smtClean="0"/>
              <a:t>: I am leaning too far to the right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Auditory</a:t>
            </a:r>
            <a:r>
              <a:rPr lang="en-US" dirty="0" smtClean="0"/>
              <a:t>: I can hear someone talking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677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7512" y="391886"/>
            <a:ext cx="111509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/>
              <a:t>”</a:t>
            </a:r>
            <a:r>
              <a:rPr lang="mr-IN" sz="2800" dirty="0" smtClean="0"/>
              <a:t>…</a:t>
            </a:r>
            <a:r>
              <a:rPr lang="en-US" sz="2800" dirty="0" smtClean="0"/>
              <a:t>the act of perception </a:t>
            </a:r>
            <a:r>
              <a:rPr lang="en-US" sz="2800" dirty="0" smtClean="0">
                <a:solidFill>
                  <a:schemeClr val="accent5"/>
                </a:solidFill>
              </a:rPr>
              <a:t>is a thick process.  It is not just </a:t>
            </a:r>
            <a:r>
              <a:rPr lang="en-US" sz="2800" dirty="0" smtClean="0"/>
              <a:t>taking in a scene</a:t>
            </a:r>
            <a:r>
              <a:rPr lang="en-US" sz="2800" dirty="0" smtClean="0">
                <a:solidFill>
                  <a:schemeClr val="accent5"/>
                </a:solidFill>
              </a:rPr>
              <a:t>, but almost simultaneously</a:t>
            </a:r>
            <a:r>
              <a:rPr lang="en-US" sz="2800" dirty="0" smtClean="0"/>
              <a:t>, weighing its meaning, evaluating it, and generating an emotion about it.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27512" y="2196935"/>
            <a:ext cx="111509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mr-IN" sz="2800" dirty="0" smtClean="0">
                <a:solidFill>
                  <a:schemeClr val="accent4"/>
                </a:solidFill>
              </a:rPr>
              <a:t>…</a:t>
            </a:r>
            <a:r>
              <a:rPr lang="en-US" sz="2800" dirty="0" smtClean="0">
                <a:solidFill>
                  <a:schemeClr val="accent4"/>
                </a:solidFill>
              </a:rPr>
              <a:t>In fact, many scientists now believe that moral perceptions are akin to aesthetic or sensual perceptions, emanating from many of the same regions of the brain.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7512" y="4071938"/>
            <a:ext cx="111509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mr-IN" sz="2800" dirty="0" smtClean="0"/>
              <a:t>…</a:t>
            </a:r>
            <a:r>
              <a:rPr lang="en-US" sz="2800" dirty="0" smtClean="0"/>
              <a:t>Think of what happens when you put a new food into your mouth.  You don’t have to decide if it’s disgusting.  </a:t>
            </a:r>
            <a:r>
              <a:rPr lang="en-US" sz="2800" dirty="0" smtClean="0">
                <a:solidFill>
                  <a:schemeClr val="accent3"/>
                </a:solidFill>
              </a:rPr>
              <a:t>You just know.</a:t>
            </a:r>
            <a:r>
              <a:rPr lang="en-US" sz="2800" dirty="0" smtClean="0"/>
              <a:t> Or when you observe a mountain scene.  You don’t have to decide if a landscape is beautiful.  </a:t>
            </a:r>
            <a:r>
              <a:rPr lang="en-US" sz="2800" dirty="0" smtClean="0">
                <a:solidFill>
                  <a:schemeClr val="accent3"/>
                </a:solidFill>
              </a:rPr>
              <a:t>You just know</a:t>
            </a:r>
            <a:r>
              <a:rPr lang="en-US" sz="2800" dirty="0" smtClean="0"/>
              <a:t>.”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872413" y="6386516"/>
            <a:ext cx="3829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p. 285 from </a:t>
            </a:r>
            <a:r>
              <a:rPr lang="en-US" sz="1200" u="sng" dirty="0" smtClean="0"/>
              <a:t>The Social Animal </a:t>
            </a:r>
            <a:r>
              <a:rPr lang="en-US" sz="1200" dirty="0" smtClean="0"/>
              <a:t>by David Brooks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80489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Gorillaz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Clint Eastwood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63286" cy="422931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“</a:t>
            </a:r>
            <a:r>
              <a:rPr lang="en-US" sz="3200" dirty="0" err="1" smtClean="0"/>
              <a:t>Y’all</a:t>
            </a:r>
            <a:r>
              <a:rPr lang="en-US" sz="3200" dirty="0" smtClean="0"/>
              <a:t> can see me now </a:t>
            </a:r>
            <a:r>
              <a:rPr lang="en-US" sz="3200" dirty="0" err="1" smtClean="0"/>
              <a:t>cuz</a:t>
            </a:r>
            <a:r>
              <a:rPr lang="en-US" sz="3200" dirty="0" smtClean="0"/>
              <a:t> </a:t>
            </a:r>
            <a:r>
              <a:rPr lang="en-US" sz="3200" dirty="0" smtClean="0"/>
              <a:t>you don’t see with your eyes, you perceive with your mind.”</a:t>
            </a:r>
          </a:p>
          <a:p>
            <a:r>
              <a:rPr lang="en-US" sz="3200" dirty="0" smtClean="0"/>
              <a:t>“Feelings, sensations that you thought was dead. No squealing, remember, that it’s all in your head”</a:t>
            </a:r>
          </a:p>
          <a:p>
            <a:r>
              <a:rPr lang="en-US" sz="3200" dirty="0">
                <a:hlinkClick r:id="rId2"/>
              </a:rPr>
              <a:t>https://</a:t>
            </a:r>
            <a:r>
              <a:rPr lang="en-US" sz="3200" dirty="0" smtClean="0">
                <a:hlinkClick r:id="rId2"/>
              </a:rPr>
              <a:t>www.youtube.com/watch?v=LXiEwDnFzrk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63312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Interoception</a:t>
            </a:r>
            <a:r>
              <a:rPr lang="en-US" dirty="0" smtClean="0"/>
              <a:t> vs. </a:t>
            </a:r>
            <a:r>
              <a:rPr lang="en-US" dirty="0" err="1" smtClean="0"/>
              <a:t>Exteroception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09903" y="2222287"/>
            <a:ext cx="11540359" cy="4383465"/>
          </a:xfrm>
        </p:spPr>
        <p:txBody>
          <a:bodyPr>
            <a:normAutofit/>
          </a:bodyPr>
          <a:lstStyle/>
          <a:p>
            <a:r>
              <a:rPr lang="en-US" sz="2400" b="1" dirty="0" err="1" smtClean="0"/>
              <a:t>Interoception</a:t>
            </a:r>
            <a:r>
              <a:rPr lang="en-US" sz="2400" b="1" dirty="0" smtClean="0"/>
              <a:t>: </a:t>
            </a:r>
            <a:r>
              <a:rPr lang="en-US" sz="2400" dirty="0" smtClean="0"/>
              <a:t>perception of the internal environment; a sense that is stimulated from within the body</a:t>
            </a:r>
          </a:p>
          <a:p>
            <a:pPr lvl="1"/>
            <a:r>
              <a:rPr lang="en-US" sz="2000" dirty="0" smtClean="0"/>
              <a:t>Etymology: </a:t>
            </a:r>
            <a:r>
              <a:rPr lang="en-US" sz="2000" i="1" dirty="0" smtClean="0"/>
              <a:t>interior</a:t>
            </a:r>
            <a:r>
              <a:rPr lang="en-US" sz="2000" dirty="0" smtClean="0"/>
              <a:t> (“inside”) + </a:t>
            </a:r>
            <a:r>
              <a:rPr lang="en-US" sz="2000" i="1" dirty="0" err="1" smtClean="0"/>
              <a:t>ceptive</a:t>
            </a:r>
            <a:r>
              <a:rPr lang="en-US" sz="2000" i="1" dirty="0" smtClean="0"/>
              <a:t> </a:t>
            </a:r>
            <a:r>
              <a:rPr lang="en-US" sz="2000" dirty="0" smtClean="0"/>
              <a:t>(from receptive) = receive a message from the inside</a:t>
            </a:r>
          </a:p>
          <a:p>
            <a:pPr lvl="1"/>
            <a:r>
              <a:rPr lang="en-US" sz="2000" dirty="0" smtClean="0"/>
              <a:t>Pain (nociception), hunger, horny, thirsty, </a:t>
            </a:r>
            <a:r>
              <a:rPr lang="en-US" sz="2000" dirty="0" smtClean="0"/>
              <a:t>tired, </a:t>
            </a:r>
            <a:r>
              <a:rPr lang="en-US" sz="2000" dirty="0" smtClean="0"/>
              <a:t>internal organs</a:t>
            </a:r>
          </a:p>
          <a:p>
            <a:r>
              <a:rPr lang="en-US" sz="2400" b="1" dirty="0" err="1" smtClean="0"/>
              <a:t>Exteroception</a:t>
            </a:r>
            <a:r>
              <a:rPr lang="en-US" sz="2400" b="1" dirty="0" smtClean="0"/>
              <a:t>:  </a:t>
            </a:r>
            <a:r>
              <a:rPr lang="en-US" sz="2400" dirty="0" smtClean="0"/>
              <a:t>perception of the outside world; a sense that is stimulated by something outside of the body</a:t>
            </a:r>
          </a:p>
          <a:p>
            <a:pPr lvl="1"/>
            <a:r>
              <a:rPr lang="en-US" sz="2000" dirty="0" smtClean="0"/>
              <a:t>Etymology: </a:t>
            </a:r>
            <a:r>
              <a:rPr lang="en-US" sz="2000" i="1" dirty="0" smtClean="0"/>
              <a:t>exterior</a:t>
            </a:r>
            <a:r>
              <a:rPr lang="en-US" sz="2000" dirty="0" smtClean="0"/>
              <a:t> (“outside”) + </a:t>
            </a:r>
            <a:r>
              <a:rPr lang="en-US" sz="2000" i="1" dirty="0" err="1" smtClean="0"/>
              <a:t>ceptive</a:t>
            </a:r>
            <a:r>
              <a:rPr lang="en-US" sz="2000" dirty="0" smtClean="0"/>
              <a:t> (from receptive) = receive a message from the outside</a:t>
            </a:r>
          </a:p>
          <a:p>
            <a:pPr lvl="1"/>
            <a:r>
              <a:rPr lang="en-US" sz="2000" dirty="0" smtClean="0"/>
              <a:t>Vision, touch, hearing, smelling, tasting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20674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Interoception</a:t>
            </a:r>
            <a:r>
              <a:rPr lang="en-US" dirty="0" smtClean="0"/>
              <a:t> + </a:t>
            </a:r>
            <a:r>
              <a:rPr lang="en-US" dirty="0" err="1" smtClean="0"/>
              <a:t>Exteroception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31075" y="2222287"/>
            <a:ext cx="11603421" cy="435193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Perception of the self is always connected with the perception of the surroundings.</a:t>
            </a:r>
          </a:p>
          <a:p>
            <a:r>
              <a:rPr lang="en-US" sz="2400" dirty="0" smtClean="0"/>
              <a:t>You are constantly perceiving properties of your environment with respect to properties of yourself</a:t>
            </a:r>
          </a:p>
          <a:p>
            <a:r>
              <a:rPr lang="en-US" sz="2400" dirty="0" smtClean="0"/>
              <a:t>You manipulate the orientation of your body in order to manipulate your surroundings</a:t>
            </a:r>
          </a:p>
          <a:p>
            <a:r>
              <a:rPr lang="en-US" sz="2400" dirty="0" smtClean="0"/>
              <a:t>You have to know where you are relative to where you want to be and relative to your environment in order to move</a:t>
            </a:r>
          </a:p>
        </p:txBody>
      </p:sp>
    </p:spTree>
    <p:extLst>
      <p:ext uri="{BB962C8B-B14F-4D97-AF65-F5344CB8AC3E}">
        <p14:creationId xmlns:p14="http://schemas.microsoft.com/office/powerpoint/2010/main" val="1070309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991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Sensing vs. Perceiving in Daily Life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04637"/>
          </a:xfrm>
        </p:spPr>
        <p:txBody>
          <a:bodyPr/>
          <a:lstStyle/>
          <a:p>
            <a:r>
              <a:rPr lang="en-US" sz="2800" dirty="0" smtClean="0"/>
              <a:t>Try to separate what your senses are compared to what you are perceiving</a:t>
            </a:r>
          </a:p>
          <a:p>
            <a:pPr lvl="1"/>
            <a:r>
              <a:rPr lang="en-US" sz="2400" dirty="0" smtClean="0"/>
              <a:t>Picking up a cup</a:t>
            </a:r>
          </a:p>
          <a:p>
            <a:pPr lvl="1"/>
            <a:r>
              <a:rPr lang="en-US" sz="2400" dirty="0" smtClean="0"/>
              <a:t>Brushing your teeth</a:t>
            </a:r>
          </a:p>
          <a:p>
            <a:pPr lvl="1"/>
            <a:r>
              <a:rPr lang="en-US" sz="2400" dirty="0" smtClean="0"/>
              <a:t>Showering</a:t>
            </a:r>
          </a:p>
          <a:p>
            <a:pPr lvl="1"/>
            <a:r>
              <a:rPr lang="en-US" sz="2400" dirty="0" smtClean="0"/>
              <a:t>Exercising</a:t>
            </a:r>
          </a:p>
          <a:p>
            <a:pPr lvl="1"/>
            <a:r>
              <a:rPr lang="en-US" sz="2400" dirty="0" err="1" smtClean="0"/>
              <a:t>Etc</a:t>
            </a:r>
            <a:r>
              <a:rPr lang="mr-IN" sz="2400" dirty="0" smtClean="0"/>
              <a:t>…</a:t>
            </a:r>
            <a:endParaRPr lang="en-US" sz="240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108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Sensory Perception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841" y="5281201"/>
            <a:ext cx="11024577" cy="433955"/>
          </a:xfrm>
        </p:spPr>
        <p:txBody>
          <a:bodyPr/>
          <a:lstStyle/>
          <a:p>
            <a:r>
              <a:rPr lang="en-US" i="1" dirty="0" smtClean="0"/>
              <a:t>From now on, we will call it “Sensory Perception” because you can’t have </a:t>
            </a:r>
            <a:r>
              <a:rPr lang="en-US" i="1" smtClean="0"/>
              <a:t>one without the other</a:t>
            </a:r>
            <a:endParaRPr lang="en-US" i="1"/>
          </a:p>
        </p:txBody>
      </p:sp>
    </p:spTree>
    <p:extLst>
      <p:ext uri="{BB962C8B-B14F-4D97-AF65-F5344CB8AC3E}">
        <p14:creationId xmlns:p14="http://schemas.microsoft.com/office/powerpoint/2010/main" val="79099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Tactile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52248" y="2222287"/>
            <a:ext cx="5752337" cy="463571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Etymology: Latin </a:t>
            </a:r>
            <a:r>
              <a:rPr lang="en-US" sz="2000" i="1" dirty="0" err="1" smtClean="0"/>
              <a:t>tactilis</a:t>
            </a:r>
            <a:r>
              <a:rPr lang="en-US" sz="2000" dirty="0" smtClean="0"/>
              <a:t> (“that may be touched”) from </a:t>
            </a:r>
            <a:r>
              <a:rPr lang="en-US" sz="2000" i="1" dirty="0" err="1" smtClean="0"/>
              <a:t>tangere</a:t>
            </a:r>
            <a:r>
              <a:rPr lang="en-US" sz="2000" dirty="0" smtClean="0"/>
              <a:t> (“to touch</a:t>
            </a:r>
            <a:r>
              <a:rPr lang="en-US" sz="2000" dirty="0" smtClean="0"/>
              <a:t>”)</a:t>
            </a:r>
          </a:p>
          <a:p>
            <a:r>
              <a:rPr lang="en-US" sz="2000" dirty="0" smtClean="0"/>
              <a:t>Receptors in skin:</a:t>
            </a:r>
          </a:p>
          <a:p>
            <a:pPr lvl="1"/>
            <a:r>
              <a:rPr lang="en-US" sz="1800" dirty="0" smtClean="0"/>
              <a:t>Fast or slow adapting</a:t>
            </a:r>
          </a:p>
          <a:p>
            <a:pPr lvl="1"/>
            <a:r>
              <a:rPr lang="en-US" sz="1800" dirty="0" smtClean="0"/>
              <a:t>Large field or small field</a:t>
            </a:r>
          </a:p>
          <a:p>
            <a:r>
              <a:rPr lang="en-US" sz="2000" b="1" dirty="0" smtClean="0"/>
              <a:t>Free Nerve Endings: </a:t>
            </a:r>
            <a:r>
              <a:rPr lang="en-US" sz="2000" dirty="0" smtClean="0"/>
              <a:t>can detect temperature, mechanical stimuli (touch, pressure, stretch) or danger (nociception)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883" y="1639615"/>
            <a:ext cx="5826934" cy="4855778"/>
          </a:xfrm>
        </p:spPr>
      </p:pic>
    </p:spTree>
    <p:extLst>
      <p:ext uri="{BB962C8B-B14F-4D97-AF65-F5344CB8AC3E}">
        <p14:creationId xmlns:p14="http://schemas.microsoft.com/office/powerpoint/2010/main" val="1100595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Proprioception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14996"/>
          </a:xfrm>
        </p:spPr>
        <p:txBody>
          <a:bodyPr>
            <a:noAutofit/>
          </a:bodyPr>
          <a:lstStyle/>
          <a:p>
            <a:r>
              <a:rPr lang="en-US" sz="2400" dirty="0" smtClean="0"/>
              <a:t>Etymology: from Latin </a:t>
            </a:r>
            <a:r>
              <a:rPr lang="en-US" sz="2400" i="1" dirty="0" err="1" smtClean="0"/>
              <a:t>proprius</a:t>
            </a:r>
            <a:r>
              <a:rPr lang="en-US" sz="2400" dirty="0" smtClean="0"/>
              <a:t> (“one’s own” or “individual”) + </a:t>
            </a:r>
            <a:r>
              <a:rPr lang="en-US" sz="2400" i="1" dirty="0" err="1" smtClean="0"/>
              <a:t>capio</a:t>
            </a:r>
            <a:r>
              <a:rPr lang="en-US" sz="2400" i="1" dirty="0" smtClean="0"/>
              <a:t> or </a:t>
            </a:r>
            <a:r>
              <a:rPr lang="en-US" sz="2400" i="1" dirty="0" err="1" smtClean="0"/>
              <a:t>capere</a:t>
            </a:r>
            <a:r>
              <a:rPr lang="en-US" sz="2400" i="1" dirty="0" smtClean="0"/>
              <a:t> </a:t>
            </a:r>
            <a:r>
              <a:rPr lang="en-US" sz="2400" dirty="0" smtClean="0"/>
              <a:t>(“to take or grasp”)</a:t>
            </a:r>
          </a:p>
          <a:p>
            <a:r>
              <a:rPr lang="en-US" sz="2400" dirty="0" smtClean="0"/>
              <a:t>The sense of the relative position of one’s own parts of the body and strength of effort being used in movement</a:t>
            </a:r>
            <a:r>
              <a:rPr lang="en-US" sz="2400" dirty="0" smtClean="0"/>
              <a:t>.</a:t>
            </a:r>
          </a:p>
          <a:p>
            <a:r>
              <a:rPr lang="en-US" sz="2400" b="1" dirty="0" smtClean="0"/>
              <a:t>Golgi Tendon Organs (GTO): </a:t>
            </a:r>
            <a:r>
              <a:rPr lang="en-US" sz="2400" dirty="0" smtClean="0"/>
              <a:t>found in tendons; detects changes in muscle tension</a:t>
            </a:r>
          </a:p>
          <a:p>
            <a:pPr lvl="1"/>
            <a:r>
              <a:rPr lang="en-US" sz="2000" i="1" dirty="0" smtClean="0"/>
              <a:t>Relative change in force</a:t>
            </a:r>
          </a:p>
          <a:p>
            <a:r>
              <a:rPr lang="en-US" sz="2400" b="1" dirty="0" smtClean="0"/>
              <a:t>Muscle Spindles:  </a:t>
            </a:r>
            <a:r>
              <a:rPr lang="en-US" sz="2400" dirty="0" smtClean="0"/>
              <a:t>Found in muscles; detects stretch and speed of stretch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32953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Golgi Tendon Organs &amp; Muscle Spindles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" y="2246461"/>
            <a:ext cx="5184775" cy="359062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767" y="2222500"/>
            <a:ext cx="4968915" cy="3638550"/>
          </a:xfrm>
        </p:spPr>
      </p:pic>
      <p:sp>
        <p:nvSpPr>
          <p:cNvPr id="9" name="TextBox 8"/>
          <p:cNvSpPr txBox="1"/>
          <p:nvPr/>
        </p:nvSpPr>
        <p:spPr>
          <a:xfrm>
            <a:off x="6095999" y="6388912"/>
            <a:ext cx="60869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Pictures </a:t>
            </a:r>
            <a:r>
              <a:rPr lang="en-US" sz="1200" smtClean="0"/>
              <a:t>from: https</a:t>
            </a:r>
            <a:r>
              <a:rPr lang="en-US" sz="1200" dirty="0"/>
              <a:t>://</a:t>
            </a:r>
            <a:r>
              <a:rPr lang="en-US" sz="1200" dirty="0" err="1"/>
              <a:t>www.unm.edu</a:t>
            </a:r>
            <a:r>
              <a:rPr lang="en-US" sz="1200" dirty="0"/>
              <a:t>/~</a:t>
            </a:r>
            <a:r>
              <a:rPr lang="en-US" sz="1200" dirty="0" err="1"/>
              <a:t>lkravitz</a:t>
            </a:r>
            <a:r>
              <a:rPr lang="en-US" sz="1200" dirty="0"/>
              <a:t>/Exercise%20Phys/</a:t>
            </a:r>
            <a:r>
              <a:rPr lang="en-US" sz="1200" dirty="0" err="1"/>
              <a:t>spindleGTO.html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66427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93432" y="2222500"/>
            <a:ext cx="5811154" cy="445965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Provides information about the environment, moving objects, and your own </a:t>
            </a:r>
            <a:r>
              <a:rPr lang="en-US" sz="2000" dirty="0" smtClean="0"/>
              <a:t>movement </a:t>
            </a:r>
            <a:endParaRPr lang="en-US" sz="2000" dirty="0" smtClean="0"/>
          </a:p>
          <a:p>
            <a:r>
              <a:rPr lang="en-US" sz="2000" b="1" dirty="0" smtClean="0"/>
              <a:t>Central Vision: </a:t>
            </a:r>
            <a:r>
              <a:rPr lang="en-US" sz="2000" dirty="0" smtClean="0"/>
              <a:t>what we are focused on</a:t>
            </a:r>
          </a:p>
          <a:p>
            <a:pPr lvl="1"/>
            <a:r>
              <a:rPr lang="en-US" sz="1800" b="1" dirty="0" smtClean="0"/>
              <a:t>Highly linked to consciousness</a:t>
            </a:r>
          </a:p>
          <a:p>
            <a:pPr lvl="1"/>
            <a:r>
              <a:rPr lang="en-US" sz="1800" b="1" dirty="0" smtClean="0"/>
              <a:t>“What is it” </a:t>
            </a:r>
          </a:p>
          <a:p>
            <a:r>
              <a:rPr lang="en-US" sz="2000" b="1" dirty="0" smtClean="0"/>
              <a:t>Peripheral Vision: </a:t>
            </a:r>
            <a:r>
              <a:rPr lang="en-US" sz="2000" dirty="0" smtClean="0"/>
              <a:t>subconscious awareness of our environment</a:t>
            </a:r>
          </a:p>
          <a:p>
            <a:pPr lvl="1"/>
            <a:r>
              <a:rPr lang="en-US" sz="1800" b="1" dirty="0" smtClean="0"/>
              <a:t>“Where is it</a:t>
            </a:r>
            <a:r>
              <a:rPr lang="en-US" sz="1800" b="1" dirty="0" smtClean="0"/>
              <a:t>”</a:t>
            </a:r>
          </a:p>
          <a:p>
            <a:r>
              <a:rPr lang="en-US" sz="2000" dirty="0" smtClean="0"/>
              <a:t>How do we perceive 3-dimensional space?</a:t>
            </a:r>
            <a:endParaRPr lang="en-US" sz="2000" dirty="0" smtClean="0"/>
          </a:p>
          <a:p>
            <a:pPr lvl="1"/>
            <a:endParaRPr lang="en-US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524" y="2222500"/>
            <a:ext cx="5655149" cy="4241362"/>
          </a:xfrm>
        </p:spPr>
      </p:pic>
    </p:spTree>
    <p:extLst>
      <p:ext uri="{BB962C8B-B14F-4D97-AF65-F5344CB8AC3E}">
        <p14:creationId xmlns:p14="http://schemas.microsoft.com/office/powerpoint/2010/main" val="14023297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6343589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67971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Perception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876" y="2061532"/>
            <a:ext cx="6905296" cy="4603531"/>
          </a:xfrm>
        </p:spPr>
      </p:pic>
    </p:spTree>
    <p:extLst>
      <p:ext uri="{BB962C8B-B14F-4D97-AF65-F5344CB8AC3E}">
        <p14:creationId xmlns:p14="http://schemas.microsoft.com/office/powerpoint/2010/main" val="1561922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Vestibular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67740" y="1635369"/>
            <a:ext cx="6921336" cy="5017679"/>
          </a:xfrm>
        </p:spPr>
        <p:txBody>
          <a:bodyPr>
            <a:noAutofit/>
          </a:bodyPr>
          <a:lstStyle/>
          <a:p>
            <a:r>
              <a:rPr lang="en-US" sz="2000" dirty="0" smtClean="0"/>
              <a:t>Etymology: </a:t>
            </a:r>
            <a:r>
              <a:rPr lang="en-US" sz="2000" i="1" dirty="0" err="1" smtClean="0"/>
              <a:t>vestibulum</a:t>
            </a:r>
            <a:r>
              <a:rPr lang="en-US" sz="2000" i="1" dirty="0" smtClean="0"/>
              <a:t> </a:t>
            </a:r>
            <a:r>
              <a:rPr lang="en-US" sz="2000" dirty="0" smtClean="0"/>
              <a:t>(“entrance hall”) + </a:t>
            </a:r>
            <a:r>
              <a:rPr lang="en-US" sz="2000" dirty="0" err="1" smtClean="0"/>
              <a:t>ar</a:t>
            </a:r>
            <a:r>
              <a:rPr lang="en-US" sz="2000" dirty="0" smtClean="0"/>
              <a:t> (“referring to”) = referring to the vestibule of the ear</a:t>
            </a:r>
          </a:p>
          <a:p>
            <a:r>
              <a:rPr lang="en-US" sz="2000" dirty="0" smtClean="0"/>
              <a:t>Semi-circular canals in your inner ear</a:t>
            </a:r>
          </a:p>
          <a:p>
            <a:r>
              <a:rPr lang="en-US" sz="2000" dirty="0" smtClean="0"/>
              <a:t>Provides information regarding the position of your head relative to the rest of your body</a:t>
            </a:r>
          </a:p>
          <a:p>
            <a:r>
              <a:rPr lang="en-US" sz="2000" dirty="0" smtClean="0"/>
              <a:t>Sensitive to each plane of movement.   (x, y, z)</a:t>
            </a:r>
            <a:endParaRPr lang="en-US" sz="2000" dirty="0"/>
          </a:p>
          <a:p>
            <a:r>
              <a:rPr lang="en-US" sz="2000" dirty="0" smtClean="0"/>
              <a:t>Plays an important role in balance</a:t>
            </a:r>
          </a:p>
          <a:p>
            <a:r>
              <a:rPr lang="en-US" sz="2000" i="1" dirty="0" err="1" smtClean="0"/>
              <a:t>Vestibulo</a:t>
            </a:r>
            <a:r>
              <a:rPr lang="en-US" sz="2000" i="1" dirty="0" smtClean="0"/>
              <a:t>-ocular reflex helps to coordinate the eyes when you move your head</a:t>
            </a: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7362554" y="447188"/>
            <a:ext cx="4191000" cy="5956300"/>
            <a:chOff x="2784" y="288"/>
            <a:chExt cx="2640" cy="3752"/>
          </a:xfrm>
        </p:grpSpPr>
        <p:pic>
          <p:nvPicPr>
            <p:cNvPr id="7" name="Picture 4" descr="photo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4" y="288"/>
              <a:ext cx="2640" cy="1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" descr="Graphic of the Vestibular System.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0" y="2160"/>
              <a:ext cx="2304" cy="1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886985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2370" y="2127739"/>
            <a:ext cx="5512216" cy="443132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Depending on the noise you hear, you might change the way you move</a:t>
            </a:r>
          </a:p>
          <a:p>
            <a:pPr lvl="1"/>
            <a:r>
              <a:rPr lang="en-US" sz="2000" dirty="0" smtClean="0"/>
              <a:t>Like if you hear a something you perceive as dangerous, you will probably run away from that noise</a:t>
            </a:r>
          </a:p>
          <a:p>
            <a:r>
              <a:rPr lang="en-US" sz="2400" dirty="0" smtClean="0"/>
              <a:t>Rhythmic music &amp; movement</a:t>
            </a:r>
          </a:p>
          <a:p>
            <a:pPr lvl="1"/>
            <a:r>
              <a:rPr lang="en-US" sz="2000" dirty="0" smtClean="0"/>
              <a:t>Like exercising to music</a:t>
            </a:r>
          </a:p>
          <a:p>
            <a:pPr lvl="1"/>
            <a:r>
              <a:rPr lang="en-US" sz="2000" dirty="0" smtClean="0"/>
              <a:t>Helpful for children and people with Parkinson’s disease or Autism</a:t>
            </a: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780" y="1916723"/>
            <a:ext cx="6183323" cy="4642339"/>
          </a:xfrm>
        </p:spPr>
      </p:pic>
    </p:spTree>
    <p:extLst>
      <p:ext uri="{BB962C8B-B14F-4D97-AF65-F5344CB8AC3E}">
        <p14:creationId xmlns:p14="http://schemas.microsoft.com/office/powerpoint/2010/main" val="9327498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Kinesthesia or Kinesthetic Sense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Etymology: Greek </a:t>
            </a:r>
            <a:r>
              <a:rPr lang="en-US" sz="2800" i="1" dirty="0" err="1" smtClean="0"/>
              <a:t>kinein</a:t>
            </a:r>
            <a:r>
              <a:rPr lang="en-US" sz="2800" dirty="0" smtClean="0"/>
              <a:t> (“to move”) + </a:t>
            </a:r>
            <a:r>
              <a:rPr lang="en-US" sz="2800" i="1" dirty="0" err="1" smtClean="0"/>
              <a:t>aisthesis</a:t>
            </a:r>
            <a:r>
              <a:rPr lang="en-US" sz="2800" i="1" dirty="0" smtClean="0"/>
              <a:t> </a:t>
            </a:r>
            <a:r>
              <a:rPr lang="en-US" sz="2800" dirty="0" smtClean="0"/>
              <a:t>(“sensation”) = Movement Sense</a:t>
            </a:r>
          </a:p>
          <a:p>
            <a:r>
              <a:rPr lang="en-US" sz="2800" dirty="0" smtClean="0"/>
              <a:t>Combination </a:t>
            </a:r>
            <a:r>
              <a:rPr lang="en-US" sz="2800" dirty="0" smtClean="0"/>
              <a:t>of proprioception + vestibular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51723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we have so many ways to sense ourselves &amp; our environments?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427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Multi-Sensory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186" y="1600200"/>
            <a:ext cx="11698014" cy="505284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 rarely do anything with </a:t>
            </a:r>
            <a:r>
              <a:rPr lang="en-US" sz="2400" i="1" dirty="0" smtClean="0"/>
              <a:t>only one </a:t>
            </a:r>
            <a:r>
              <a:rPr lang="en-US" sz="2400" dirty="0" smtClean="0"/>
              <a:t>sensation</a:t>
            </a:r>
          </a:p>
          <a:p>
            <a:pPr lvl="1"/>
            <a:r>
              <a:rPr lang="en-US" sz="2200" dirty="0" smtClean="0"/>
              <a:t>Instead, we receive information from </a:t>
            </a:r>
            <a:r>
              <a:rPr lang="en-US" sz="2200" dirty="0" smtClean="0">
                <a:solidFill>
                  <a:schemeClr val="accent3"/>
                </a:solidFill>
              </a:rPr>
              <a:t>multiple sensory modalities </a:t>
            </a:r>
            <a:r>
              <a:rPr lang="en-US" sz="2200" dirty="0" smtClean="0"/>
              <a:t>and use all of this information to </a:t>
            </a:r>
            <a:r>
              <a:rPr lang="en-US" sz="2200" dirty="0" smtClean="0">
                <a:solidFill>
                  <a:schemeClr val="accent3"/>
                </a:solidFill>
              </a:rPr>
              <a:t>determine what to do next</a:t>
            </a:r>
            <a:endParaRPr lang="en-US" sz="2200" dirty="0">
              <a:solidFill>
                <a:schemeClr val="accent3"/>
              </a:solidFill>
            </a:endParaRPr>
          </a:p>
          <a:p>
            <a:r>
              <a:rPr lang="en-US" sz="2400" dirty="0" smtClean="0"/>
              <a:t>This </a:t>
            </a:r>
            <a:r>
              <a:rPr lang="en-US" sz="2400" dirty="0" smtClean="0">
                <a:solidFill>
                  <a:srgbClr val="FF0CDC"/>
                </a:solidFill>
              </a:rPr>
              <a:t>redundancy</a:t>
            </a:r>
            <a:r>
              <a:rPr lang="en-US" sz="2400" dirty="0" smtClean="0"/>
              <a:t> of sensory information </a:t>
            </a:r>
            <a:r>
              <a:rPr lang="en-US" sz="2400" dirty="0" smtClean="0">
                <a:solidFill>
                  <a:srgbClr val="FFDC66"/>
                </a:solidFill>
              </a:rPr>
              <a:t>decreases potential for error</a:t>
            </a:r>
          </a:p>
          <a:p>
            <a:r>
              <a:rPr lang="en-US" sz="2400" dirty="0" smtClean="0"/>
              <a:t>If one sensory modality is taken away (</a:t>
            </a:r>
            <a:r>
              <a:rPr lang="en-US" sz="2400" dirty="0" smtClean="0">
                <a:solidFill>
                  <a:srgbClr val="35FBB2"/>
                </a:solidFill>
              </a:rPr>
              <a:t>like closing your eyes takes away visual info</a:t>
            </a:r>
            <a:r>
              <a:rPr lang="en-US" sz="2400" dirty="0" smtClean="0"/>
              <a:t>), the brain relies more heavily on the other available sensory systems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8592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know which sense we need to pay attention to the most?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2146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our senses relate to movement?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18712" y="2486060"/>
            <a:ext cx="10554574" cy="363651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Tactile: </a:t>
            </a:r>
          </a:p>
          <a:p>
            <a:r>
              <a:rPr lang="en-US" sz="3200" dirty="0" smtClean="0"/>
              <a:t>Proprioception: </a:t>
            </a:r>
          </a:p>
          <a:p>
            <a:r>
              <a:rPr lang="en-US" sz="3200" dirty="0" smtClean="0"/>
              <a:t>Vision: </a:t>
            </a:r>
          </a:p>
          <a:p>
            <a:r>
              <a:rPr lang="en-US" sz="3200" dirty="0" smtClean="0"/>
              <a:t>Vestibular:</a:t>
            </a:r>
          </a:p>
          <a:p>
            <a:r>
              <a:rPr lang="en-US" sz="3200" dirty="0" smtClean="0"/>
              <a:t>Auditory: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45103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our senses relate to </a:t>
            </a:r>
            <a:r>
              <a:rPr lang="en-US" dirty="0" smtClean="0"/>
              <a:t>learning?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18712" y="2486060"/>
            <a:ext cx="10554574" cy="363651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Tactile: </a:t>
            </a:r>
          </a:p>
          <a:p>
            <a:r>
              <a:rPr lang="en-US" sz="3200" dirty="0" smtClean="0"/>
              <a:t>Proprioception: </a:t>
            </a:r>
          </a:p>
          <a:p>
            <a:r>
              <a:rPr lang="en-US" sz="3200" dirty="0" smtClean="0"/>
              <a:t>Vision: </a:t>
            </a:r>
          </a:p>
          <a:p>
            <a:r>
              <a:rPr lang="en-US" sz="3200" dirty="0" smtClean="0"/>
              <a:t>Vestibular:</a:t>
            </a:r>
          </a:p>
          <a:p>
            <a:r>
              <a:rPr lang="en-US" sz="3200" dirty="0" smtClean="0"/>
              <a:t>Auditory: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86329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4446" y="447188"/>
            <a:ext cx="10977552" cy="970450"/>
          </a:xfrm>
        </p:spPr>
        <p:txBody>
          <a:bodyPr/>
          <a:lstStyle/>
          <a:p>
            <a:r>
              <a:rPr lang="en-US" dirty="0" smtClean="0"/>
              <a:t>How do our senses relate </a:t>
            </a:r>
            <a:r>
              <a:rPr lang="en-US" smtClean="0"/>
              <a:t>to </a:t>
            </a:r>
            <a:r>
              <a:rPr lang="en-US" smtClean="0"/>
              <a:t>development?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18712" y="2486060"/>
            <a:ext cx="10554574" cy="363651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Tactile: </a:t>
            </a:r>
          </a:p>
          <a:p>
            <a:r>
              <a:rPr lang="en-US" sz="3200" dirty="0" smtClean="0"/>
              <a:t>Proprioception: </a:t>
            </a:r>
          </a:p>
          <a:p>
            <a:r>
              <a:rPr lang="en-US" sz="3200" dirty="0" smtClean="0"/>
              <a:t>Vision: </a:t>
            </a:r>
          </a:p>
          <a:p>
            <a:r>
              <a:rPr lang="en-US" sz="3200" dirty="0" smtClean="0"/>
              <a:t>Vestibular:</a:t>
            </a:r>
          </a:p>
          <a:p>
            <a:r>
              <a:rPr lang="en-US" sz="3200" dirty="0" smtClean="0"/>
              <a:t>Auditory: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218205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Sensory Deficits, Differences, &amp;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814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it out: How well can you write when you can’t see what you’re writing?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7562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7290" y="589078"/>
            <a:ext cx="10571998" cy="970450"/>
          </a:xfrm>
        </p:spPr>
        <p:txBody>
          <a:bodyPr/>
          <a:lstStyle/>
          <a:p>
            <a:r>
              <a:rPr lang="en-US" dirty="0" smtClean="0"/>
              <a:t>Sensing: </a:t>
            </a:r>
            <a:r>
              <a:rPr lang="en-US" dirty="0" smtClean="0"/>
              <a:t>(Fun) Practical Applications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18713" y="2222287"/>
            <a:ext cx="5154576" cy="453477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Try to do things with your eyes closed:</a:t>
            </a:r>
          </a:p>
          <a:p>
            <a:pPr lvl="1"/>
            <a:r>
              <a:rPr lang="en-US" sz="2000" dirty="0" smtClean="0"/>
              <a:t>Figure out what you’re going to wear</a:t>
            </a:r>
          </a:p>
          <a:p>
            <a:pPr lvl="1"/>
            <a:r>
              <a:rPr lang="en-US" sz="2000" dirty="0" smtClean="0"/>
              <a:t>Shower; brush your teeth</a:t>
            </a:r>
          </a:p>
          <a:p>
            <a:pPr lvl="1"/>
            <a:r>
              <a:rPr lang="en-US" sz="2000" dirty="0" smtClean="0"/>
              <a:t>Get dressed</a:t>
            </a:r>
          </a:p>
          <a:p>
            <a:pPr lvl="1"/>
            <a:r>
              <a:rPr lang="en-US" sz="2000" dirty="0" smtClean="0"/>
              <a:t>Wash </a:t>
            </a:r>
            <a:r>
              <a:rPr lang="en-US" sz="2000" dirty="0"/>
              <a:t>dishes (without knives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 smtClean="0"/>
              <a:t>Text someone</a:t>
            </a:r>
          </a:p>
          <a:p>
            <a:pPr lvl="1"/>
            <a:r>
              <a:rPr lang="en-US" sz="2000" dirty="0" smtClean="0"/>
              <a:t>Write (or type) in a </a:t>
            </a:r>
            <a:r>
              <a:rPr lang="en-US" sz="2000" dirty="0" smtClean="0"/>
              <a:t>journal</a:t>
            </a:r>
          </a:p>
          <a:p>
            <a:pPr lvl="1"/>
            <a:r>
              <a:rPr lang="en-US" sz="2000" dirty="0" smtClean="0"/>
              <a:t>Go for a walk</a:t>
            </a:r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640408" cy="443977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Try Synesthesia:</a:t>
            </a:r>
          </a:p>
          <a:p>
            <a:pPr lvl="1"/>
            <a:r>
              <a:rPr lang="en-US" sz="2000" dirty="0" smtClean="0"/>
              <a:t>If the letter “A” was a color, what color would it be?</a:t>
            </a:r>
          </a:p>
          <a:p>
            <a:pPr lvl="1"/>
            <a:r>
              <a:rPr lang="en-US" sz="2000" dirty="0" smtClean="0"/>
              <a:t>If you were a number, what number would you be?</a:t>
            </a:r>
          </a:p>
          <a:p>
            <a:pPr lvl="1"/>
            <a:r>
              <a:rPr lang="en-US" sz="2000" dirty="0" smtClean="0"/>
              <a:t>If garlic was an athlete, what sport would it compete in</a:t>
            </a:r>
            <a:r>
              <a:rPr lang="en-US" sz="2000" dirty="0" smtClean="0"/>
              <a:t>?</a:t>
            </a:r>
          </a:p>
          <a:p>
            <a:pPr lvl="1"/>
            <a:r>
              <a:rPr lang="en-US" sz="2000" dirty="0" smtClean="0"/>
              <a:t>Draw music: what does your favorite song look like as a picture?</a:t>
            </a:r>
            <a:endParaRPr lang="en-US" sz="2000" dirty="0" smtClean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421042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889</TotalTime>
  <Words>1448</Words>
  <Application>Microsoft Macintosh PowerPoint</Application>
  <PresentationFormat>Widescreen</PresentationFormat>
  <Paragraphs>168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Calibri</vt:lpstr>
      <vt:lpstr>Century Gothic</vt:lpstr>
      <vt:lpstr>Mangal</vt:lpstr>
      <vt:lpstr>Wingdings 2</vt:lpstr>
      <vt:lpstr>Quotable</vt:lpstr>
      <vt:lpstr>Sensory Perception</vt:lpstr>
      <vt:lpstr>Overview of the next few weeks</vt:lpstr>
      <vt:lpstr>PowerPoint Presentation</vt:lpstr>
      <vt:lpstr>PowerPoint Presentation</vt:lpstr>
      <vt:lpstr>Ascending vs. Descending Pathways</vt:lpstr>
      <vt:lpstr>PowerPoint Presentation</vt:lpstr>
      <vt:lpstr>Week 2: Sensory Perception</vt:lpstr>
      <vt:lpstr>Objectives</vt:lpstr>
      <vt:lpstr>Key Words</vt:lpstr>
      <vt:lpstr>Why are our sensations &amp; perceptions important?</vt:lpstr>
      <vt:lpstr>How do our perceived sensations lead to movement?</vt:lpstr>
      <vt:lpstr>Sensing vs. Perceiving</vt:lpstr>
      <vt:lpstr>Sensing vs. Perceiving</vt:lpstr>
      <vt:lpstr>PowerPoint Presentation</vt:lpstr>
      <vt:lpstr>Gorillaz – Clint Eastwood</vt:lpstr>
      <vt:lpstr>Interoception vs. Exteroception</vt:lpstr>
      <vt:lpstr>Interoception + Exteroception</vt:lpstr>
      <vt:lpstr>Recap</vt:lpstr>
      <vt:lpstr>Sensing vs. Perceiving in Daily Life</vt:lpstr>
      <vt:lpstr>Sensory Perception </vt:lpstr>
      <vt:lpstr>Tactile</vt:lpstr>
      <vt:lpstr>Proprioception</vt:lpstr>
      <vt:lpstr>Golgi Tendon Organs &amp; Muscle Spindles</vt:lpstr>
      <vt:lpstr>Vision</vt:lpstr>
      <vt:lpstr>Vision</vt:lpstr>
      <vt:lpstr>Visual Perception</vt:lpstr>
      <vt:lpstr>Vestibular</vt:lpstr>
      <vt:lpstr>Auditory</vt:lpstr>
      <vt:lpstr>Kinesthesia or Kinesthetic Sense</vt:lpstr>
      <vt:lpstr>Why do we have so many ways to sense ourselves &amp; our environments?</vt:lpstr>
      <vt:lpstr>Multi-Sensory Integration</vt:lpstr>
      <vt:lpstr>How do we know which sense we need to pay attention to the most?</vt:lpstr>
      <vt:lpstr>How do our senses relate to movement?</vt:lpstr>
      <vt:lpstr>How do our senses relate to learning?</vt:lpstr>
      <vt:lpstr>How do our senses relate to development?</vt:lpstr>
      <vt:lpstr>Sensory Deficits, Differences, &amp; Changes</vt:lpstr>
      <vt:lpstr>Testing it out: How well can you write when you can’t see what you’re writing?</vt:lpstr>
      <vt:lpstr>Sensing: (Fun) Practical Applications 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Sensory Perception</dc:title>
  <dc:creator>Microsoft Office User</dc:creator>
  <cp:lastModifiedBy>Microsoft Office User</cp:lastModifiedBy>
  <cp:revision>25</cp:revision>
  <dcterms:created xsi:type="dcterms:W3CDTF">2017-08-28T03:10:45Z</dcterms:created>
  <dcterms:modified xsi:type="dcterms:W3CDTF">2017-08-28T19:54:53Z</dcterms:modified>
</cp:coreProperties>
</file>