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71" r:id="rId6"/>
    <p:sldId id="261" r:id="rId7"/>
    <p:sldId id="262" r:id="rId8"/>
    <p:sldId id="263" r:id="rId9"/>
    <p:sldId id="264" r:id="rId10"/>
    <p:sldId id="265" r:id="rId11"/>
    <p:sldId id="266" r:id="rId12"/>
    <p:sldId id="272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142" autoAdjust="0"/>
  </p:normalViewPr>
  <p:slideViewPr>
    <p:cSldViewPr>
      <p:cViewPr>
        <p:scale>
          <a:sx n="63" d="100"/>
          <a:sy n="63" d="100"/>
        </p:scale>
        <p:origin x="-1512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A86B9-87D3-4A76-B1C2-6A426D1DFBB1}" type="datetimeFigureOut">
              <a:rPr lang="en-US" smtClean="0"/>
              <a:pPr/>
              <a:t>9/17/16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1745E4-B71A-45E3-882C-8A02ADD67E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961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challenge for PE teachers is</a:t>
            </a:r>
            <a:r>
              <a:rPr lang="en-US" baseline="0" dirty="0" smtClean="0"/>
              <a:t> to break away from the </a:t>
            </a:r>
            <a:r>
              <a:rPr lang="en-US" baseline="0" dirty="0" err="1" smtClean="0"/>
              <a:t>esxclusive</a:t>
            </a:r>
            <a:r>
              <a:rPr lang="en-US" baseline="0" dirty="0" smtClean="0"/>
              <a:t> use of direct instruction (developed in the 1940s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Most physical educators</a:t>
            </a:r>
            <a:r>
              <a:rPr lang="en-US" baseline="0" dirty="0" smtClean="0"/>
              <a:t> came through their early school years with a technique approach and went on to use it to help students master techniques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Table 3.1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745E4-B71A-45E3-882C-8A02ADD67E1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Tabl</a:t>
            </a:r>
            <a:r>
              <a:rPr lang="en-US" baseline="0" dirty="0" smtClean="0"/>
              <a:t>e 3.1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745E4-B71A-45E3-882C-8A02ADD67E1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smtClean="0"/>
              <a:t>Curriculum</a:t>
            </a:r>
            <a:r>
              <a:rPr lang="en-US" baseline="0" dirty="0" smtClean="0"/>
              <a:t> theories based on philosophical and historical perspectives 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The curriculum model based on the why and conceptual framework 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Pedagogical perspectives including action and reflection </a:t>
            </a:r>
          </a:p>
          <a:p>
            <a:pPr marL="228600" indent="-228600">
              <a:buAutoNum type="arabicPeriod"/>
            </a:pP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If the purpose is to train students to replicate behaviors or skills: use technical approach… Content is broken down into small steps, modeled, then students practice. 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If the purpose is developing deeper understanding, </a:t>
            </a:r>
            <a:r>
              <a:rPr lang="en-US" baseline="0" dirty="0" err="1" smtClean="0"/>
              <a:t>syntheis</a:t>
            </a:r>
            <a:r>
              <a:rPr lang="en-US" baseline="0" dirty="0" smtClean="0"/>
              <a:t>, decision making, and the ability to use information in a variety of situations 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People using the TGfU approach are less likely to ask questions: why are we doing this? When can we play a game?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745E4-B71A-45E3-882C-8A02ADD67E1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Students behaviors</a:t>
            </a:r>
            <a:r>
              <a:rPr lang="en-US" baseline="0" dirty="0" smtClean="0"/>
              <a:t> are much less predictable when the TGfU approach is used</a:t>
            </a:r>
          </a:p>
          <a:p>
            <a:r>
              <a:rPr lang="en-US" baseline="0" dirty="0" smtClean="0"/>
              <a:t>….Students are encouraged to listen, explore, discuss, and create ideas.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745E4-B71A-45E3-882C-8A02ADD67E1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745E4-B71A-45E3-882C-8A02ADD67E1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Games with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simialr</a:t>
            </a:r>
            <a:r>
              <a:rPr lang="en-US" baseline="0" dirty="0" smtClean="0"/>
              <a:t> intent are linked together. Table 3.2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745E4-B71A-45E3-882C-8A02ADD67E1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Highlighting</a:t>
            </a:r>
            <a:r>
              <a:rPr lang="en-US" baseline="0" dirty="0" smtClean="0"/>
              <a:t> relationships increases tactical complexity and greater decision making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concept and skills embedded in target and striking games form the foundation for the more conceptually sophisticated and complex net and territorial games 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Conceptual framework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745E4-B71A-45E3-882C-8A02ADD67E1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Table</a:t>
            </a:r>
            <a:r>
              <a:rPr lang="en-US" baseline="0" dirty="0" smtClean="0"/>
              <a:t> 3.4 </a:t>
            </a:r>
          </a:p>
          <a:p>
            <a:r>
              <a:rPr lang="en-US" baseline="0" dirty="0" smtClean="0"/>
              <a:t>Many classes usually disproportionate 60-90% of the PE programs to games education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745E4-B71A-45E3-882C-8A02ADD67E1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C38B-AD6E-43C7-980B-4167384BD89B}" type="datetimeFigureOut">
              <a:rPr lang="en-US" smtClean="0"/>
              <a:pPr/>
              <a:t>9/17/16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6134DEC-3E49-411D-BF47-2D94FE1926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C38B-AD6E-43C7-980B-4167384BD89B}" type="datetimeFigureOut">
              <a:rPr lang="en-US" smtClean="0"/>
              <a:pPr/>
              <a:t>9/17/16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6134DEC-3E49-411D-BF47-2D94FE1926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C38B-AD6E-43C7-980B-4167384BD89B}" type="datetimeFigureOut">
              <a:rPr lang="en-US" smtClean="0"/>
              <a:pPr/>
              <a:t>9/17/16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6134DEC-3E49-411D-BF47-2D94FE1926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5C1C38B-AD6E-43C7-980B-4167384BD89B}" type="datetimeFigureOut">
              <a:rPr lang="en-US" smtClean="0"/>
              <a:pPr/>
              <a:t>9/17/16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34DEC-3E49-411D-BF47-2D94FE1926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C38B-AD6E-43C7-980B-4167384BD89B}" type="datetimeFigureOut">
              <a:rPr lang="en-US" smtClean="0"/>
              <a:pPr/>
              <a:t>9/17/16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6134DEC-3E49-411D-BF47-2D94FE1926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C38B-AD6E-43C7-980B-4167384BD89B}" type="datetimeFigureOut">
              <a:rPr lang="en-US" smtClean="0"/>
              <a:pPr/>
              <a:t>9/17/16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6134DEC-3E49-411D-BF47-2D94FE1926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C38B-AD6E-43C7-980B-4167384BD89B}" type="datetimeFigureOut">
              <a:rPr lang="en-US" smtClean="0"/>
              <a:pPr/>
              <a:t>9/17/16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6134DEC-3E49-411D-BF47-2D94FE1926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6134DEC-3E49-411D-BF47-2D94FE1926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C38B-AD6E-43C7-980B-4167384BD89B}" type="datetimeFigureOut">
              <a:rPr lang="en-US" smtClean="0"/>
              <a:pPr/>
              <a:t>9/17/16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6134DEC-3E49-411D-BF47-2D94FE1926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5C1C38B-AD6E-43C7-980B-4167384BD89B}" type="datetimeFigureOut">
              <a:rPr lang="en-US" smtClean="0"/>
              <a:pPr/>
              <a:t>9/17/16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C38B-AD6E-43C7-980B-4167384BD89B}" type="datetimeFigureOut">
              <a:rPr lang="en-US" smtClean="0"/>
              <a:pPr/>
              <a:t>9/17/16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34DEC-3E49-411D-BF47-2D94FE1926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6134DEC-3E49-411D-BF47-2D94FE1926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C38B-AD6E-43C7-980B-4167384BD89B}" type="datetimeFigureOut">
              <a:rPr lang="en-US" smtClean="0"/>
              <a:pPr/>
              <a:t>9/17/16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5C1C38B-AD6E-43C7-980B-4167384BD89B}" type="datetimeFigureOut">
              <a:rPr lang="en-US" smtClean="0"/>
              <a:pPr/>
              <a:t>9/17/16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6134DEC-3E49-411D-BF47-2D94FE1926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Butler &amp; </a:t>
            </a:r>
            <a:r>
              <a:rPr lang="en-US" dirty="0" err="1" smtClean="0"/>
              <a:t>McCahan</a:t>
            </a:r>
            <a:r>
              <a:rPr lang="en-US" dirty="0" smtClean="0"/>
              <a:t> (2005)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Teaching Games for Understanding (TGfU) As a Curriculum Model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7375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Examine how the inherent assumptions and values of TGfU can help teachers develop a games curriculum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Compare the TGfU model with the technique model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Examine the TGfU classification system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Show how to create a spiral curriculum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Provide planning considerations using a sample TGfU games program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Describe the learning steps involved in the TGfU model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Offer guidelines for implementation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Inherent Assumptions and Values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Effective curriculum Models : </a:t>
            </a:r>
          </a:p>
          <a:p>
            <a:pPr lvl="1"/>
            <a:r>
              <a:rPr lang="en-US" dirty="0" smtClean="0"/>
              <a:t>Potential to: </a:t>
            </a:r>
          </a:p>
          <a:p>
            <a:pPr lvl="2"/>
            <a:r>
              <a:rPr lang="en-US" dirty="0" smtClean="0"/>
              <a:t>Align educational priorities (what is taught)</a:t>
            </a:r>
          </a:p>
          <a:p>
            <a:pPr lvl="2"/>
            <a:r>
              <a:rPr lang="en-US" dirty="0" smtClean="0"/>
              <a:t>Educational philosophy (why things are taught)</a:t>
            </a:r>
          </a:p>
          <a:p>
            <a:pPr lvl="2"/>
            <a:r>
              <a:rPr lang="en-US" dirty="0" smtClean="0"/>
              <a:t>Educational methods (how things are taught) </a:t>
            </a:r>
          </a:p>
          <a:p>
            <a:r>
              <a:rPr lang="en-US" dirty="0" smtClean="0"/>
              <a:t>Curriculum Model Adopted: </a:t>
            </a:r>
          </a:p>
          <a:p>
            <a:pPr lvl="1"/>
            <a:r>
              <a:rPr lang="en-US" dirty="0" smtClean="0"/>
              <a:t>What is the role of the learner? </a:t>
            </a:r>
          </a:p>
          <a:p>
            <a:pPr lvl="1"/>
            <a:r>
              <a:rPr lang="en-US" dirty="0" smtClean="0"/>
              <a:t>What is the role of the teacher? </a:t>
            </a:r>
          </a:p>
          <a:p>
            <a:pPr lvl="1"/>
            <a:r>
              <a:rPr lang="en-US" dirty="0" smtClean="0"/>
              <a:t>What is the social and structural context of the learning environment? </a:t>
            </a:r>
          </a:p>
          <a:p>
            <a:pPr lvl="1"/>
            <a:r>
              <a:rPr lang="en-US" dirty="0" smtClean="0"/>
              <a:t>How will learning be assessed and evaluated?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Inherent Assumptions and Values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295400"/>
            <a:ext cx="8503920" cy="5715000"/>
          </a:xfrm>
        </p:spPr>
        <p:txBody>
          <a:bodyPr>
            <a:normAutofit/>
          </a:bodyPr>
          <a:lstStyle/>
          <a:p>
            <a:r>
              <a:rPr lang="en-US" dirty="0" smtClean="0"/>
              <a:t>TGfU Model</a:t>
            </a:r>
          </a:p>
          <a:p>
            <a:pPr lvl="1"/>
            <a:r>
              <a:rPr lang="en-US" dirty="0" smtClean="0"/>
              <a:t>Based </a:t>
            </a:r>
          </a:p>
          <a:p>
            <a:pPr lvl="2"/>
            <a:r>
              <a:rPr lang="en-US" dirty="0" smtClean="0"/>
              <a:t>On constructivism </a:t>
            </a:r>
          </a:p>
          <a:p>
            <a:pPr lvl="1"/>
            <a:r>
              <a:rPr lang="en-US" dirty="0" smtClean="0"/>
              <a:t>Advocates </a:t>
            </a:r>
          </a:p>
          <a:p>
            <a:pPr lvl="2"/>
            <a:r>
              <a:rPr lang="en-US" dirty="0" smtClean="0"/>
              <a:t> Comprehension and meaning be built gradually using experiences and contexts that help students become willing and able to learn</a:t>
            </a:r>
          </a:p>
          <a:p>
            <a:pPr lvl="1"/>
            <a:r>
              <a:rPr lang="en-US" dirty="0" smtClean="0"/>
              <a:t>Uses </a:t>
            </a:r>
          </a:p>
          <a:p>
            <a:pPr lvl="2"/>
            <a:r>
              <a:rPr lang="en-US" dirty="0" smtClean="0"/>
              <a:t>Problem solving, tasks, groups, and sharing activities to provide learning that can be structures around basic concepts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Inherent Assumption and Values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Technical Model (Direct Instruction) </a:t>
            </a:r>
          </a:p>
          <a:p>
            <a:pPr lvl="1"/>
            <a:r>
              <a:rPr lang="en-US" dirty="0" smtClean="0"/>
              <a:t>Ralph Tyler 1949</a:t>
            </a:r>
          </a:p>
          <a:p>
            <a:pPr lvl="1"/>
            <a:r>
              <a:rPr lang="en-US" dirty="0" smtClean="0"/>
              <a:t>Emphases</a:t>
            </a:r>
          </a:p>
          <a:p>
            <a:pPr lvl="2"/>
            <a:r>
              <a:rPr lang="en-US" dirty="0" smtClean="0"/>
              <a:t> On performance</a:t>
            </a:r>
          </a:p>
          <a:p>
            <a:pPr lvl="2"/>
            <a:r>
              <a:rPr lang="en-US" dirty="0" smtClean="0"/>
              <a:t>Allows little room for creativity or learner empowerment</a:t>
            </a:r>
          </a:p>
          <a:p>
            <a:pPr lvl="1"/>
            <a:r>
              <a:rPr lang="en-US" dirty="0" smtClean="0"/>
              <a:t>Step – by – step process of curriculum development </a:t>
            </a:r>
          </a:p>
          <a:p>
            <a:pPr lvl="2"/>
            <a:r>
              <a:rPr lang="en-US" dirty="0" smtClean="0"/>
              <a:t>Provide blueprint for teaching </a:t>
            </a:r>
          </a:p>
          <a:p>
            <a:pPr lvl="1"/>
            <a:r>
              <a:rPr lang="en-US" dirty="0" smtClean="0"/>
              <a:t>Uses</a:t>
            </a:r>
          </a:p>
          <a:p>
            <a:pPr lvl="2"/>
            <a:r>
              <a:rPr lang="en-US" dirty="0" smtClean="0"/>
              <a:t>Objectives in planning programs and instructional episodes</a:t>
            </a:r>
          </a:p>
          <a:p>
            <a:pPr lvl="2"/>
            <a:r>
              <a:rPr lang="en-US" dirty="0" smtClean="0"/>
              <a:t>Selection of subject matter and teaching strategies based on intended learning outcomes expressed as behavioral objectives</a:t>
            </a:r>
          </a:p>
          <a:p>
            <a:pPr lvl="2"/>
            <a:r>
              <a:rPr lang="en-US" dirty="0" smtClean="0"/>
              <a:t>Assessment of the behavioral outcomes of instruction involving measurement and quantification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04800"/>
            <a:ext cx="85344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Curriculum (What Is Taught): Comparing the Technical Model With the TGfU Model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49952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Areas of Consideration </a:t>
            </a:r>
          </a:p>
          <a:p>
            <a:pPr lvl="1"/>
            <a:r>
              <a:rPr lang="en-US" dirty="0" smtClean="0"/>
              <a:t>Why it is taught </a:t>
            </a:r>
          </a:p>
          <a:p>
            <a:pPr lvl="2"/>
            <a:r>
              <a:rPr lang="en-US" dirty="0" smtClean="0"/>
              <a:t>Based on assumptions about society, humanity, and education </a:t>
            </a:r>
          </a:p>
          <a:p>
            <a:pPr lvl="1"/>
            <a:r>
              <a:rPr lang="en-US" dirty="0" smtClean="0"/>
              <a:t>What is taught</a:t>
            </a:r>
          </a:p>
          <a:p>
            <a:pPr lvl="2"/>
            <a:r>
              <a:rPr lang="en-US" dirty="0" smtClean="0"/>
              <a:t>Represents the operational mode of theories </a:t>
            </a:r>
          </a:p>
          <a:p>
            <a:pPr lvl="1"/>
            <a:r>
              <a:rPr lang="en-US" dirty="0" smtClean="0"/>
              <a:t>How it is taught</a:t>
            </a:r>
          </a:p>
          <a:p>
            <a:r>
              <a:rPr lang="en-US" dirty="0" smtClean="0"/>
              <a:t>Purpose: </a:t>
            </a:r>
            <a:r>
              <a:rPr lang="en-US" sz="2000" dirty="0" smtClean="0"/>
              <a:t>Acquisition of Knowledge vs. Construction of Meaning</a:t>
            </a:r>
          </a:p>
          <a:p>
            <a:pPr lvl="1"/>
            <a:r>
              <a:rPr lang="en-US" sz="2000" dirty="0" smtClean="0"/>
              <a:t>Curriculum</a:t>
            </a:r>
          </a:p>
          <a:p>
            <a:pPr lvl="2"/>
            <a:r>
              <a:rPr lang="en-US" sz="1800" dirty="0" smtClean="0"/>
              <a:t> Derived from a set of values and beliefs </a:t>
            </a:r>
          </a:p>
          <a:p>
            <a:pPr lvl="1"/>
            <a:r>
              <a:rPr lang="en-US" sz="2000" dirty="0" smtClean="0"/>
              <a:t>Underlying Question: </a:t>
            </a:r>
          </a:p>
          <a:p>
            <a:pPr lvl="2"/>
            <a:r>
              <a:rPr lang="en-US" dirty="0" smtClean="0"/>
              <a:t>Why do we teach Games?  </a:t>
            </a:r>
          </a:p>
          <a:p>
            <a:r>
              <a:rPr lang="en-US" sz="2000" dirty="0" smtClean="0"/>
              <a:t>Technical Model vs. TGFU Model </a:t>
            </a:r>
          </a:p>
          <a:p>
            <a:pPr lvl="1"/>
            <a:r>
              <a:rPr lang="en-US" sz="2000" dirty="0" smtClean="0"/>
              <a:t>Technical:</a:t>
            </a:r>
          </a:p>
          <a:p>
            <a:pPr lvl="2"/>
            <a:r>
              <a:rPr lang="en-US" sz="1800" dirty="0" smtClean="0"/>
              <a:t> Focus in on psychomotor learning with cognitive learning as a second priority </a:t>
            </a:r>
          </a:p>
          <a:p>
            <a:pPr lvl="1"/>
            <a:r>
              <a:rPr lang="en-US" sz="2000" dirty="0" smtClean="0"/>
              <a:t>TGfU: </a:t>
            </a:r>
          </a:p>
          <a:p>
            <a:pPr lvl="2"/>
            <a:r>
              <a:rPr lang="en-US" sz="1800" dirty="0" smtClean="0"/>
              <a:t>Encourages students to construct meaning from the situations (apply games skills) 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Objective: Defining What We Know vs. Discovering What We Don’t Know and Applying What We Know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Technical Model: </a:t>
            </a:r>
          </a:p>
          <a:p>
            <a:pPr lvl="1"/>
            <a:r>
              <a:rPr lang="en-US" dirty="0" smtClean="0"/>
              <a:t>Teacher’s Objective </a:t>
            </a:r>
          </a:p>
          <a:p>
            <a:pPr lvl="2"/>
            <a:r>
              <a:rPr lang="en-US" dirty="0" smtClean="0"/>
              <a:t>Teach the student the information effectively and efficiently Transmission</a:t>
            </a:r>
          </a:p>
          <a:p>
            <a:pPr lvl="2"/>
            <a:r>
              <a:rPr lang="en-US" dirty="0" smtClean="0"/>
              <a:t>Assumptions that all students start with the same knowledge, learn at the same rate, and will learn using this style </a:t>
            </a:r>
          </a:p>
          <a:p>
            <a:r>
              <a:rPr lang="en-US" dirty="0" smtClean="0"/>
              <a:t>TGfU Model: </a:t>
            </a:r>
          </a:p>
          <a:p>
            <a:pPr lvl="1"/>
            <a:r>
              <a:rPr lang="en-US" dirty="0" smtClean="0"/>
              <a:t>Teacher’s Objective: </a:t>
            </a:r>
          </a:p>
          <a:p>
            <a:pPr lvl="2"/>
            <a:r>
              <a:rPr lang="en-US" dirty="0" smtClean="0"/>
              <a:t>Offer all students, regardless of ability or skill level, the opportunity to actively experience, enjoy, and understand games.</a:t>
            </a:r>
          </a:p>
          <a:p>
            <a:pPr lvl="2"/>
            <a:r>
              <a:rPr lang="en-US" dirty="0" smtClean="0"/>
              <a:t>“Curriculum work as craft”</a:t>
            </a:r>
          </a:p>
          <a:p>
            <a:pPr lvl="2"/>
            <a:r>
              <a:rPr lang="en-US" dirty="0" smtClean="0"/>
              <a:t>Student assumptions are challenged and their decisions are negotiated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155448"/>
            <a:ext cx="8534400" cy="9875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Outcome: Performance vs. Thinking and Decision Making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Technical Model: </a:t>
            </a:r>
          </a:p>
          <a:p>
            <a:pPr lvl="1"/>
            <a:r>
              <a:rPr lang="en-US" dirty="0" smtClean="0"/>
              <a:t>Students will become skillful performers </a:t>
            </a:r>
          </a:p>
          <a:p>
            <a:pPr lvl="1"/>
            <a:r>
              <a:rPr lang="en-US" dirty="0" smtClean="0"/>
              <a:t>Expected to be orderly, compliant, and respectful</a:t>
            </a:r>
          </a:p>
          <a:p>
            <a:r>
              <a:rPr lang="en-US" dirty="0" smtClean="0"/>
              <a:t>TGfU Model: </a:t>
            </a:r>
          </a:p>
          <a:p>
            <a:pPr lvl="1"/>
            <a:r>
              <a:rPr lang="en-US" dirty="0" smtClean="0"/>
              <a:t>Shift focus from how to why or what if </a:t>
            </a:r>
          </a:p>
          <a:p>
            <a:pPr lvl="1"/>
            <a:r>
              <a:rPr lang="en-US" dirty="0" smtClean="0"/>
              <a:t>Encourages students to reflect and to ask questions</a:t>
            </a:r>
          </a:p>
          <a:p>
            <a:pPr lvl="2"/>
            <a:r>
              <a:rPr lang="en-US" dirty="0" smtClean="0"/>
              <a:t>Develop: </a:t>
            </a:r>
          </a:p>
          <a:p>
            <a:pPr lvl="3"/>
            <a:r>
              <a:rPr lang="en-US" dirty="0" smtClean="0"/>
              <a:t>Skills in negotiating, compromising, and listening through group-work </a:t>
            </a:r>
          </a:p>
          <a:p>
            <a:pPr lvl="1"/>
            <a:r>
              <a:rPr lang="en-US" dirty="0" smtClean="0"/>
              <a:t>Required: </a:t>
            </a:r>
          </a:p>
          <a:p>
            <a:pPr lvl="2"/>
            <a:r>
              <a:rPr lang="en-US" dirty="0" smtClean="0"/>
              <a:t>Make creative decisions, to question, and to challenge themselves and others  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Game Frameworks: Seasonal Activities vs. Classifications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Technical Model: </a:t>
            </a:r>
          </a:p>
          <a:p>
            <a:pPr lvl="1"/>
            <a:r>
              <a:rPr lang="en-US" dirty="0" smtClean="0"/>
              <a:t>Organizes curriculum in imitation of the seasonal cycles of professional sport </a:t>
            </a:r>
          </a:p>
          <a:p>
            <a:r>
              <a:rPr lang="en-US" dirty="0" smtClean="0"/>
              <a:t>TGfU Model: </a:t>
            </a:r>
          </a:p>
          <a:p>
            <a:pPr lvl="1"/>
            <a:r>
              <a:rPr lang="en-US" dirty="0" smtClean="0"/>
              <a:t>Classification system for its framework and bases the inclusion of games on a systematic selection process 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TGfU Classification of Games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Games Classification: </a:t>
            </a:r>
          </a:p>
          <a:p>
            <a:pPr lvl="1"/>
            <a:r>
              <a:rPr lang="en-US" dirty="0" smtClean="0"/>
              <a:t>Invasion</a:t>
            </a:r>
          </a:p>
          <a:p>
            <a:pPr lvl="1"/>
            <a:r>
              <a:rPr lang="en-US" dirty="0" smtClean="0"/>
              <a:t> Net/wall</a:t>
            </a:r>
          </a:p>
          <a:p>
            <a:pPr lvl="1"/>
            <a:r>
              <a:rPr lang="en-US" dirty="0" smtClean="0"/>
              <a:t>Striking/fielding</a:t>
            </a:r>
          </a:p>
          <a:p>
            <a:pPr lvl="1"/>
            <a:r>
              <a:rPr lang="en-US" dirty="0" smtClean="0"/>
              <a:t>Target sports </a:t>
            </a:r>
          </a:p>
          <a:p>
            <a:r>
              <a:rPr lang="en-US" dirty="0" smtClean="0"/>
              <a:t>Territorial and team passing sports </a:t>
            </a:r>
          </a:p>
          <a:p>
            <a:r>
              <a:rPr lang="en-US" dirty="0" smtClean="0"/>
              <a:t>Game Components: </a:t>
            </a:r>
          </a:p>
          <a:p>
            <a:pPr lvl="1"/>
            <a:r>
              <a:rPr lang="en-US" dirty="0" smtClean="0"/>
              <a:t>Intent, concepts and skills, players’ roles, playing area, and offensive and defensive strategies</a:t>
            </a:r>
          </a:p>
          <a:p>
            <a:pPr lvl="1"/>
            <a:r>
              <a:rPr lang="en-US" dirty="0" smtClean="0"/>
              <a:t>Progression 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TGfU Games Program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33095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Games Education Program </a:t>
            </a:r>
          </a:p>
          <a:p>
            <a:pPr lvl="1"/>
            <a:r>
              <a:rPr lang="en-US" dirty="0" smtClean="0"/>
              <a:t>Attempt to offer a TGfU program for grades 3 – 12</a:t>
            </a:r>
          </a:p>
          <a:p>
            <a:r>
              <a:rPr lang="en-US" dirty="0" smtClean="0"/>
              <a:t>Consider </a:t>
            </a:r>
          </a:p>
          <a:p>
            <a:pPr lvl="1"/>
            <a:r>
              <a:rPr lang="en-US" dirty="0" smtClean="0"/>
              <a:t>Time </a:t>
            </a:r>
          </a:p>
          <a:p>
            <a:pPr lvl="2"/>
            <a:r>
              <a:rPr lang="en-US" dirty="0" smtClean="0"/>
              <a:t>Required to develop a game </a:t>
            </a:r>
          </a:p>
          <a:p>
            <a:pPr lvl="1"/>
            <a:r>
              <a:rPr lang="en-US" dirty="0" smtClean="0"/>
              <a:t>Focus</a:t>
            </a:r>
          </a:p>
          <a:p>
            <a:pPr lvl="2"/>
            <a:r>
              <a:rPr lang="en-US" dirty="0" smtClean="0"/>
              <a:t>Few games at each grade level </a:t>
            </a:r>
          </a:p>
          <a:p>
            <a:pPr lvl="1"/>
            <a:r>
              <a:rPr lang="en-US" dirty="0" smtClean="0"/>
              <a:t>Sampling</a:t>
            </a:r>
          </a:p>
          <a:p>
            <a:pPr lvl="2"/>
            <a:r>
              <a:rPr lang="en-US" dirty="0" smtClean="0"/>
              <a:t>Need to experience a number of games to understand similarities and differences </a:t>
            </a:r>
          </a:p>
          <a:p>
            <a:pPr lvl="1"/>
            <a:r>
              <a:rPr lang="en-US" dirty="0" smtClean="0"/>
              <a:t>Readiness of learners</a:t>
            </a:r>
          </a:p>
          <a:p>
            <a:pPr lvl="2"/>
            <a:r>
              <a:rPr lang="en-US" dirty="0" smtClean="0"/>
              <a:t>Games based on development level of students </a:t>
            </a:r>
          </a:p>
          <a:p>
            <a:pPr lvl="1"/>
            <a:r>
              <a:rPr lang="en-US" dirty="0" err="1" smtClean="0"/>
              <a:t>Intertask</a:t>
            </a:r>
            <a:r>
              <a:rPr lang="en-US" dirty="0" smtClean="0"/>
              <a:t> transfer</a:t>
            </a:r>
          </a:p>
          <a:p>
            <a:pPr lvl="2"/>
            <a:r>
              <a:rPr lang="en-US" dirty="0" smtClean="0"/>
              <a:t>Maximize transfer of learning that occurs from one game to another within the classification </a:t>
            </a:r>
          </a:p>
          <a:p>
            <a:pPr lvl="1"/>
            <a:r>
              <a:rPr lang="en-US" dirty="0" err="1" smtClean="0"/>
              <a:t>Intratask</a:t>
            </a:r>
            <a:r>
              <a:rPr lang="en-US" dirty="0" smtClean="0"/>
              <a:t> </a:t>
            </a:r>
            <a:r>
              <a:rPr lang="en-US" dirty="0" err="1" smtClean="0"/>
              <a:t>tansfer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/>
              <a:t>Curriculum arranged so that skills and concepts learned in each game transfer to the next level of difficulty </a:t>
            </a:r>
          </a:p>
          <a:p>
            <a:pPr lvl="1"/>
            <a:r>
              <a:rPr lang="en-US" dirty="0" smtClean="0"/>
              <a:t>Spiral curriculum </a:t>
            </a:r>
          </a:p>
          <a:p>
            <a:pPr lvl="2"/>
            <a:r>
              <a:rPr lang="en-US" dirty="0" smtClean="0"/>
              <a:t>Categories should be revisited ever year. Spirals to more advanced levels of instruction and material</a:t>
            </a:r>
          </a:p>
          <a:p>
            <a:pPr lvl="1"/>
            <a:r>
              <a:rPr lang="en-US" dirty="0" smtClean="0"/>
              <a:t>Standards </a:t>
            </a:r>
          </a:p>
          <a:p>
            <a:pPr lvl="2"/>
            <a:r>
              <a:rPr lang="en-US" dirty="0" smtClean="0"/>
              <a:t>NASPE 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TGFU Model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8839200" cy="5181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6750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TGfU Model Steps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Game</a:t>
            </a:r>
          </a:p>
          <a:p>
            <a:pPr lvl="1"/>
            <a:r>
              <a:rPr lang="en-US" dirty="0" smtClean="0"/>
              <a:t>Every child to participate</a:t>
            </a:r>
          </a:p>
          <a:p>
            <a:pPr lvl="1"/>
            <a:r>
              <a:rPr lang="en-US" dirty="0" smtClean="0"/>
              <a:t>Modify rules, equipment, play area, and group size </a:t>
            </a:r>
          </a:p>
          <a:p>
            <a:r>
              <a:rPr lang="en-US" dirty="0" smtClean="0"/>
              <a:t>Game appreciation</a:t>
            </a:r>
          </a:p>
          <a:p>
            <a:pPr lvl="1"/>
            <a:r>
              <a:rPr lang="en-US" dirty="0" smtClean="0"/>
              <a:t>Understand and respect rules because students create, implement, and refine them </a:t>
            </a:r>
          </a:p>
          <a:p>
            <a:r>
              <a:rPr lang="en-US" dirty="0" smtClean="0"/>
              <a:t>Tactical awareness</a:t>
            </a:r>
          </a:p>
          <a:p>
            <a:pPr lvl="1"/>
            <a:r>
              <a:rPr lang="en-US" dirty="0" smtClean="0"/>
              <a:t>Understand and know the game through solving problems </a:t>
            </a:r>
          </a:p>
          <a:p>
            <a:r>
              <a:rPr lang="en-US" dirty="0" smtClean="0"/>
              <a:t>Decision making</a:t>
            </a:r>
          </a:p>
          <a:p>
            <a:pPr lvl="1"/>
            <a:r>
              <a:rPr lang="en-US" dirty="0" smtClean="0"/>
              <a:t>Paying attention to relevant actions, anticipating responses by opponents, and choosing appropriate skills </a:t>
            </a:r>
          </a:p>
          <a:p>
            <a:r>
              <a:rPr lang="en-US" dirty="0" smtClean="0"/>
              <a:t>Skill Execution </a:t>
            </a:r>
          </a:p>
          <a:p>
            <a:pPr lvl="1"/>
            <a:r>
              <a:rPr lang="en-US" dirty="0" smtClean="0"/>
              <a:t>Learned in context and practices after the game is played</a:t>
            </a:r>
          </a:p>
          <a:p>
            <a:r>
              <a:rPr lang="en-US" dirty="0" smtClean="0"/>
              <a:t>Performance </a:t>
            </a:r>
          </a:p>
          <a:p>
            <a:pPr lvl="1"/>
            <a:r>
              <a:rPr lang="en-US" dirty="0" smtClean="0"/>
              <a:t>Increases as cycle continues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the TGfU Model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Guidelines </a:t>
            </a:r>
          </a:p>
          <a:p>
            <a:pPr lvl="1"/>
            <a:r>
              <a:rPr lang="en-US" dirty="0" smtClean="0"/>
              <a:t>Clarify your own education philosophy</a:t>
            </a:r>
          </a:p>
          <a:p>
            <a:pPr lvl="1"/>
            <a:r>
              <a:rPr lang="en-US" dirty="0" smtClean="0"/>
              <a:t>Compare the ideas that make up your philosophy </a:t>
            </a:r>
          </a:p>
          <a:p>
            <a:pPr lvl="1"/>
            <a:r>
              <a:rPr lang="en-US" dirty="0" smtClean="0"/>
              <a:t>Decide what learning outcomes are being sought and what </a:t>
            </a:r>
            <a:r>
              <a:rPr lang="en-US" dirty="0" err="1" smtClean="0"/>
              <a:t>tye</a:t>
            </a:r>
            <a:r>
              <a:rPr lang="en-US" dirty="0" smtClean="0"/>
              <a:t> of learning environment</a:t>
            </a:r>
          </a:p>
          <a:p>
            <a:pPr lvl="1"/>
            <a:r>
              <a:rPr lang="en-US" dirty="0" smtClean="0"/>
              <a:t>Start with one cooperative class</a:t>
            </a:r>
          </a:p>
          <a:p>
            <a:pPr lvl="1"/>
            <a:r>
              <a:rPr lang="en-US" dirty="0" smtClean="0"/>
              <a:t>Start with an activity with strong content</a:t>
            </a:r>
          </a:p>
          <a:p>
            <a:pPr lvl="1"/>
            <a:r>
              <a:rPr lang="en-US" dirty="0" smtClean="0"/>
              <a:t>Combine efforts with other physical educators </a:t>
            </a:r>
          </a:p>
          <a:p>
            <a:pPr lvl="1"/>
            <a:r>
              <a:rPr lang="en-US" dirty="0" smtClean="0"/>
              <a:t>Seek administrative support for implementation </a:t>
            </a:r>
          </a:p>
          <a:p>
            <a:pPr lvl="1"/>
            <a:r>
              <a:rPr lang="en-US" dirty="0" smtClean="0"/>
              <a:t>Involve school district curriculum planners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TGfU </a:t>
            </a:r>
          </a:p>
          <a:p>
            <a:pPr lvl="1"/>
            <a:r>
              <a:rPr lang="en-US" dirty="0" smtClean="0"/>
              <a:t>Emphasis on the values of learner centered teaching and outcome based planning</a:t>
            </a:r>
          </a:p>
          <a:p>
            <a:pPr lvl="1"/>
            <a:r>
              <a:rPr lang="en-US" dirty="0" smtClean="0"/>
              <a:t>Promotes the holistic and transformational education of children </a:t>
            </a:r>
          </a:p>
          <a:p>
            <a:r>
              <a:rPr lang="en-US" dirty="0" smtClean="0"/>
              <a:t>Process of changes</a:t>
            </a:r>
          </a:p>
          <a:p>
            <a:pPr lvl="1"/>
            <a:r>
              <a:rPr lang="en-US" dirty="0" smtClean="0"/>
              <a:t> Helps educators step into learners shoes and teach in accordance with values </a:t>
            </a:r>
          </a:p>
          <a:p>
            <a:r>
              <a:rPr lang="en-US" dirty="0" smtClean="0"/>
              <a:t>Those who espoused more progressive beliefs taught more progressively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1114</TotalTime>
  <Words>1193</Words>
  <Application>Microsoft Macintosh PowerPoint</Application>
  <PresentationFormat>On-screen Show (4:3)</PresentationFormat>
  <Paragraphs>182</Paragraphs>
  <Slides>15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Civic</vt:lpstr>
      <vt:lpstr>Teaching Games for Understanding (TGfU) As a Curriculum Model </vt:lpstr>
      <vt:lpstr>Purpose  </vt:lpstr>
      <vt:lpstr>Inherent Assumptions and Values </vt:lpstr>
      <vt:lpstr>Inherent Assumptions and Values </vt:lpstr>
      <vt:lpstr>Inherent Assumption and Values </vt:lpstr>
      <vt:lpstr>Curriculum (What Is Taught): Comparing the Technical Model With the TGfU Model </vt:lpstr>
      <vt:lpstr>Objective: Defining What We Know vs. Discovering What We Don’t Know and Applying What We Know</vt:lpstr>
      <vt:lpstr>Outcome: Performance vs. Thinking and Decision Making </vt:lpstr>
      <vt:lpstr>Game Frameworks: Seasonal Activities vs. Classifications </vt:lpstr>
      <vt:lpstr>TGfU Classification of Games </vt:lpstr>
      <vt:lpstr>Sample TGfU Games Program </vt:lpstr>
      <vt:lpstr>TGFU Model</vt:lpstr>
      <vt:lpstr>TGfU Model Steps </vt:lpstr>
      <vt:lpstr>Implementing the TGfU Model </vt:lpstr>
      <vt:lpstr>Conclusion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Teaching Games for Understanding (TGfU) As a Curriculum Model</dc:title>
  <dc:creator>Krista</dc:creator>
  <cp:lastModifiedBy>Katie Knupper</cp:lastModifiedBy>
  <cp:revision>9</cp:revision>
  <dcterms:created xsi:type="dcterms:W3CDTF">2013-01-26T21:51:26Z</dcterms:created>
  <dcterms:modified xsi:type="dcterms:W3CDTF">2016-09-18T00:17:06Z</dcterms:modified>
</cp:coreProperties>
</file>