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8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12/5/16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12/5/16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youtube.com/watch?v=dAtAXmBrQg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0095" y="2594429"/>
            <a:ext cx="7709505" cy="2122714"/>
          </a:xfrm>
        </p:spPr>
        <p:txBody>
          <a:bodyPr/>
          <a:lstStyle/>
          <a:p>
            <a:pPr algn="ctr"/>
            <a:r>
              <a:rPr lang="en-US" sz="7200" dirty="0" smtClean="0">
                <a:hlinkClick r:id="rId2"/>
              </a:rPr>
              <a:t>Pickle-Ball</a:t>
            </a:r>
            <a:br>
              <a:rPr lang="en-US" sz="7200" dirty="0" smtClean="0">
                <a:hlinkClick r:id="rId2"/>
              </a:rPr>
            </a:b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sz="4000" dirty="0" smtClean="0"/>
              <a:t>Rules &amp; Terminology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88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Overview/Historical Facts	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82095"/>
            <a:ext cx="4900989" cy="5575905"/>
          </a:xfrm>
        </p:spPr>
        <p:txBody>
          <a:bodyPr/>
          <a:lstStyle/>
          <a:p>
            <a:r>
              <a:rPr lang="en-US" dirty="0" smtClean="0"/>
              <a:t>Combination of skills from </a:t>
            </a:r>
            <a:r>
              <a:rPr lang="en-US" b="1" dirty="0" smtClean="0"/>
              <a:t>tennis, badminton, and table tennis</a:t>
            </a:r>
          </a:p>
          <a:p>
            <a:endParaRPr lang="en-US" b="1" dirty="0" smtClean="0"/>
          </a:p>
          <a:p>
            <a:r>
              <a:rPr lang="en-US" dirty="0" smtClean="0"/>
              <a:t>Invented in 1965 in Bainbridge Island, WA by a US Congressman (Joel Pritchard) and his friends</a:t>
            </a:r>
          </a:p>
          <a:p>
            <a:endParaRPr lang="en-US" dirty="0" smtClean="0"/>
          </a:p>
          <a:p>
            <a:r>
              <a:rPr lang="en-US" dirty="0" smtClean="0"/>
              <a:t>Developed as a family game that could be played in a backyard or driveway</a:t>
            </a:r>
          </a:p>
          <a:p>
            <a:endParaRPr lang="en-US" dirty="0" smtClean="0"/>
          </a:p>
          <a:p>
            <a:r>
              <a:rPr lang="en-US" dirty="0" smtClean="0"/>
              <a:t>Named after </a:t>
            </a:r>
            <a:r>
              <a:rPr lang="en-US" b="1" dirty="0" smtClean="0"/>
              <a:t>Pickle</a:t>
            </a:r>
            <a:r>
              <a:rPr lang="en-US" dirty="0" smtClean="0"/>
              <a:t>, Pritchard’s Cocker Spaniel named pickle</a:t>
            </a:r>
            <a:endParaRPr lang="en-US" dirty="0"/>
          </a:p>
        </p:txBody>
      </p:sp>
      <p:pic>
        <p:nvPicPr>
          <p:cNvPr id="4" name="Picture 3" descr="Pickled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48" y="1923143"/>
            <a:ext cx="3180405" cy="409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0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Equipment Used</a:t>
            </a:r>
            <a:endParaRPr lang="en-US" u="sng" dirty="0"/>
          </a:p>
        </p:txBody>
      </p:sp>
      <p:pic>
        <p:nvPicPr>
          <p:cNvPr id="6" name="Content Placeholder 5" descr="pickleball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94" r="-13294"/>
          <a:stretch>
            <a:fillRect/>
          </a:stretch>
        </p:blipFill>
        <p:spPr>
          <a:xfrm>
            <a:off x="1993296" y="1600200"/>
            <a:ext cx="4598610" cy="2897124"/>
          </a:xfrm>
        </p:spPr>
      </p:pic>
      <p:sp>
        <p:nvSpPr>
          <p:cNvPr id="8" name="TextBox 7"/>
          <p:cNvSpPr txBox="1"/>
          <p:nvPr/>
        </p:nvSpPr>
        <p:spPr>
          <a:xfrm>
            <a:off x="254000" y="4644571"/>
            <a:ext cx="795866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/>
              <a:t>Pickle-ball paddles are made of wood or high-tech aerospace materials (plastic)</a:t>
            </a:r>
          </a:p>
          <a:p>
            <a:pPr marL="285750" indent="-285750">
              <a:buFont typeface="Arial"/>
              <a:buChar char="•"/>
            </a:pPr>
            <a:endParaRPr lang="en-US" sz="2200" dirty="0" smtClean="0"/>
          </a:p>
          <a:p>
            <a:pPr marL="285750" indent="-285750">
              <a:buFont typeface="Arial"/>
              <a:buChar char="•"/>
            </a:pPr>
            <a:r>
              <a:rPr lang="en-US" sz="2200" dirty="0"/>
              <a:t>T</a:t>
            </a:r>
            <a:r>
              <a:rPr lang="en-US" sz="2200" dirty="0" smtClean="0"/>
              <a:t>raditional pickle-ball ball is slightly smaller than traditional </a:t>
            </a:r>
            <a:r>
              <a:rPr lang="en-US" sz="2200" dirty="0" err="1" smtClean="0"/>
              <a:t>wiffle</a:t>
            </a:r>
            <a:r>
              <a:rPr lang="en-US" sz="2200" dirty="0" smtClean="0"/>
              <a:t> ball used for baseball.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55953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Court Dimensions</a:t>
            </a:r>
            <a:endParaRPr lang="en-US" u="sng" dirty="0"/>
          </a:p>
        </p:txBody>
      </p:sp>
      <p:pic>
        <p:nvPicPr>
          <p:cNvPr id="4" name="Content Placeholder 3" descr="Court Dimension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2" b="182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863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4981"/>
            <a:ext cx="76200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u="sng" dirty="0" smtClean="0"/>
              <a:t>Serving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533" y="958018"/>
            <a:ext cx="7620000" cy="5742743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dirty="0" smtClean="0"/>
              <a:t>Must Keep one foot behind </a:t>
            </a:r>
          </a:p>
          <a:p>
            <a:pPr marL="114300" indent="0">
              <a:lnSpc>
                <a:spcPct val="5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back line</a:t>
            </a:r>
          </a:p>
          <a:p>
            <a:pPr>
              <a:lnSpc>
                <a:spcPct val="50000"/>
              </a:lnSpc>
            </a:pPr>
            <a:endParaRPr lang="en-US" dirty="0" smtClean="0"/>
          </a:p>
          <a:p>
            <a:r>
              <a:rPr lang="en-US" dirty="0" smtClean="0"/>
              <a:t>Must be underhand (paddle </a:t>
            </a:r>
          </a:p>
          <a:p>
            <a:pPr marL="114300" indent="0">
              <a:buNone/>
            </a:pPr>
            <a:r>
              <a:rPr lang="en-US" dirty="0" smtClean="0"/>
              <a:t>    passed below waist)</a:t>
            </a:r>
          </a:p>
          <a:p>
            <a:endParaRPr lang="en-US" dirty="0" smtClean="0"/>
          </a:p>
          <a:p>
            <a:r>
              <a:rPr lang="en-US" dirty="0" smtClean="0"/>
              <a:t>Must hit ball out of air (not on bounce)</a:t>
            </a:r>
          </a:p>
          <a:p>
            <a:endParaRPr lang="en-US" dirty="0" smtClean="0"/>
          </a:p>
          <a:p>
            <a:r>
              <a:rPr lang="en-US" dirty="0" smtClean="0"/>
              <a:t>Only one serve fault is allowed, unless ball hits net and falls into appropriate service box on opponent’s side</a:t>
            </a:r>
          </a:p>
          <a:p>
            <a:endParaRPr lang="en-US" dirty="0" smtClean="0"/>
          </a:p>
          <a:p>
            <a:r>
              <a:rPr lang="en-US" dirty="0" smtClean="0"/>
              <a:t>Must land in diagonal service court</a:t>
            </a:r>
          </a:p>
          <a:p>
            <a:endParaRPr lang="en-US" dirty="0" smtClean="0"/>
          </a:p>
          <a:p>
            <a:r>
              <a:rPr lang="en-US" dirty="0" smtClean="0"/>
              <a:t>Team starting the game is allowed only one fault: rest of game each team member serves prior to change of possession</a:t>
            </a:r>
            <a:endParaRPr lang="en-US" dirty="0"/>
          </a:p>
        </p:txBody>
      </p:sp>
      <p:pic>
        <p:nvPicPr>
          <p:cNvPr id="4" name="Picture 3" descr="large_pick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05" y="0"/>
            <a:ext cx="4453347" cy="29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6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Position of Players at the Serve</a:t>
            </a:r>
            <a:endParaRPr lang="en-US" u="sng" dirty="0"/>
          </a:p>
        </p:txBody>
      </p:sp>
      <p:pic>
        <p:nvPicPr>
          <p:cNvPr id="4" name="Content Placeholder 3" descr="Service Positioning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236" b="-66236"/>
          <a:stretch>
            <a:fillRect/>
          </a:stretch>
        </p:blipFill>
        <p:spPr>
          <a:xfrm>
            <a:off x="457200" y="274638"/>
            <a:ext cx="7620000" cy="4800600"/>
          </a:xfrm>
        </p:spPr>
      </p:pic>
      <p:sp>
        <p:nvSpPr>
          <p:cNvPr id="5" name="TextBox 4"/>
          <p:cNvSpPr txBox="1"/>
          <p:nvPr/>
        </p:nvSpPr>
        <p:spPr>
          <a:xfrm>
            <a:off x="762000" y="3930952"/>
            <a:ext cx="70152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u="sng" dirty="0" smtClean="0"/>
              <a:t>Double-Bounce Rule</a:t>
            </a:r>
            <a:r>
              <a:rPr lang="en-US" sz="2800" dirty="0" smtClean="0"/>
              <a:t>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Each team must play the first shot off of the bounce.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Receiving team must let the serve bounce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Serving team must let the return of the the serve bounce before playing it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Once these two bounces have occurred, the ball can either be volleyed or played off a bounce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389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Bounce Rule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Each team must play the first shot off of the </a:t>
            </a:r>
            <a:r>
              <a:rPr lang="en-US" sz="2400" dirty="0" smtClean="0"/>
              <a:t>bounce</a:t>
            </a:r>
          </a:p>
          <a:p>
            <a:endParaRPr lang="en-US" sz="2400" dirty="0" smtClean="0"/>
          </a:p>
          <a:p>
            <a:pPr marL="342900" lvl="1">
              <a:buClr>
                <a:schemeClr val="accent1"/>
              </a:buClr>
            </a:pPr>
            <a:r>
              <a:rPr lang="en-US" sz="2400" dirty="0" smtClean="0"/>
              <a:t>On the serve, receiving team must let ball bounce once prior to returning ball over net</a:t>
            </a:r>
          </a:p>
          <a:p>
            <a:pPr marL="342900" lvl="1">
              <a:buClr>
                <a:schemeClr val="accent1"/>
              </a:buClr>
            </a:pPr>
            <a:endParaRPr lang="en-US" sz="2400" dirty="0" smtClean="0"/>
          </a:p>
          <a:p>
            <a:pPr marL="342900" lvl="1">
              <a:buClr>
                <a:schemeClr val="accent1"/>
              </a:buClr>
            </a:pPr>
            <a:r>
              <a:rPr lang="en-US" sz="2400" dirty="0" smtClean="0"/>
              <a:t>Serving team must do the same</a:t>
            </a:r>
          </a:p>
          <a:p>
            <a:pPr marL="342900" lvl="1">
              <a:buClr>
                <a:schemeClr val="accent1"/>
              </a:buClr>
            </a:pPr>
            <a:endParaRPr lang="en-US" sz="2400" dirty="0" smtClean="0"/>
          </a:p>
          <a:p>
            <a:pPr marL="342900" lvl="1">
              <a:buClr>
                <a:schemeClr val="accent1"/>
              </a:buClr>
            </a:pPr>
            <a:r>
              <a:rPr lang="en-US" sz="2400" dirty="0"/>
              <a:t>Once these two bounces have occurred, the ball can either be volleyed or played off a bounce</a:t>
            </a:r>
          </a:p>
          <a:p>
            <a:pPr marL="342900" lvl="1">
              <a:buClr>
                <a:schemeClr val="accent1"/>
              </a:buClr>
            </a:pPr>
            <a:endParaRPr lang="en-US" dirty="0"/>
          </a:p>
          <a:p>
            <a:pPr marL="342900" lvl="1">
              <a:buClr>
                <a:schemeClr val="accent1"/>
              </a:buClr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97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81" y="0"/>
            <a:ext cx="7620000" cy="1143000"/>
          </a:xfrm>
        </p:spPr>
        <p:txBody>
          <a:bodyPr/>
          <a:lstStyle/>
          <a:p>
            <a:pPr algn="ctr"/>
            <a:r>
              <a:rPr lang="en-US" u="sng" dirty="0" smtClean="0"/>
              <a:t>Volleying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7343"/>
            <a:ext cx="4813905" cy="48006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600" dirty="0" smtClean="0"/>
              <a:t>VOLLEY =  hitting the ball out of the air without a bounce</a:t>
            </a:r>
          </a:p>
          <a:p>
            <a:endParaRPr lang="en-US" sz="2600" dirty="0" smtClean="0"/>
          </a:p>
          <a:p>
            <a:r>
              <a:rPr lang="en-US" sz="2600" dirty="0" smtClean="0"/>
              <a:t>Only allowed BEHIND non-volley zone</a:t>
            </a:r>
          </a:p>
          <a:p>
            <a:endParaRPr lang="en-US" sz="2600" dirty="0" smtClean="0"/>
          </a:p>
          <a:p>
            <a:r>
              <a:rPr lang="en-US" sz="2600" dirty="0" smtClean="0"/>
              <a:t>Cannot follow-through with foot into non-volley-zone</a:t>
            </a:r>
            <a:endParaRPr lang="en-US" sz="2600" dirty="0"/>
          </a:p>
        </p:txBody>
      </p:sp>
      <p:pic>
        <p:nvPicPr>
          <p:cNvPr id="4" name="Picture 3" descr="-4f45117fd1b46ab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07" y="1378252"/>
            <a:ext cx="3365332" cy="465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13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Faults Occur When: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AutoNum type="arabicParenR"/>
            </a:pPr>
            <a:r>
              <a:rPr lang="en-US" dirty="0" smtClean="0"/>
              <a:t>Ball is hit out of bounds</a:t>
            </a:r>
          </a:p>
          <a:p>
            <a:pPr marL="571500" indent="-457200">
              <a:buAutoNum type="arabicParenR"/>
            </a:pPr>
            <a:r>
              <a:rPr lang="en-US" dirty="0" smtClean="0"/>
              <a:t>Ball fails to clear net</a:t>
            </a:r>
          </a:p>
          <a:p>
            <a:pPr marL="571500" indent="-457200">
              <a:buAutoNum type="arabicParenR"/>
            </a:pPr>
            <a:r>
              <a:rPr lang="en-US" dirty="0" smtClean="0"/>
              <a:t>Player volleys ball before it has bounced once on each side of court following a serve</a:t>
            </a:r>
          </a:p>
          <a:p>
            <a:pPr marL="571500" indent="-457200">
              <a:buAutoNum type="arabicParenR"/>
            </a:pPr>
            <a:r>
              <a:rPr lang="en-US" dirty="0" smtClean="0"/>
              <a:t>Player violates non-volley rules</a:t>
            </a:r>
          </a:p>
          <a:p>
            <a:pPr marL="571500" indent="-457200">
              <a:buAutoNum type="arabicParenR"/>
            </a:pPr>
            <a:r>
              <a:rPr lang="en-US" dirty="0" smtClean="0"/>
              <a:t>Ball bounces more than once before being returned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867" y="4039810"/>
            <a:ext cx="72232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u="sng" dirty="0" smtClean="0">
                <a:solidFill>
                  <a:schemeClr val="tx2"/>
                </a:solidFill>
                <a:latin typeface="+mj-lt"/>
              </a:rPr>
              <a:t>Scoring</a:t>
            </a:r>
            <a:endParaRPr lang="en-US" sz="4600" u="sn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5391" y="4971143"/>
            <a:ext cx="7232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 dirty="0" smtClean="0"/>
              <a:t>A point is scored only for the serving team</a:t>
            </a:r>
          </a:p>
          <a:p>
            <a:pPr marL="342900" indent="-342900">
              <a:buFont typeface="Arial"/>
              <a:buChar char="•"/>
            </a:pPr>
            <a:endParaRPr lang="en-US" sz="2200" dirty="0" smtClean="0"/>
          </a:p>
          <a:p>
            <a:pPr marL="342900" indent="-342900">
              <a:buFont typeface="Arial"/>
              <a:buChar char="•"/>
            </a:pPr>
            <a:r>
              <a:rPr lang="en-US" sz="2200" dirty="0" smtClean="0"/>
              <a:t>Game is played to 11; team must win by 2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82514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Other Important Points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ball touching any line is playable</a:t>
            </a:r>
          </a:p>
          <a:p>
            <a:endParaRPr lang="en-US" sz="2400" dirty="0" smtClean="0"/>
          </a:p>
          <a:p>
            <a:r>
              <a:rPr lang="en-US" sz="2400" dirty="0" smtClean="0"/>
              <a:t>Serving team always starts first serve on right side of court, and serves diagonally across net</a:t>
            </a:r>
          </a:p>
          <a:p>
            <a:endParaRPr lang="en-US" sz="2400" dirty="0" smtClean="0"/>
          </a:p>
          <a:p>
            <a:r>
              <a:rPr lang="en-US" sz="2400" dirty="0" smtClean="0"/>
              <a:t>When serving team wins a point, the same player serves again after switching sides of own court with teammate</a:t>
            </a:r>
          </a:p>
          <a:p>
            <a:endParaRPr lang="en-US" sz="2400" dirty="0" smtClean="0"/>
          </a:p>
          <a:p>
            <a:r>
              <a:rPr lang="en-US" sz="2400" dirty="0" smtClean="0"/>
              <a:t>When serving team makes its first fault, it stays on same side of own court and second person serves (expect for the first possession of the game)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1776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Pickle-Ball Etiquette</a:t>
            </a:r>
            <a:endParaRPr lang="en-US" u="sng" dirty="0"/>
          </a:p>
        </p:txBody>
      </p:sp>
      <p:pic>
        <p:nvPicPr>
          <p:cNvPr id="4" name="Content Placeholder 3" descr="Pickball Players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92" r="-21492"/>
          <a:stretch>
            <a:fillRect/>
          </a:stretch>
        </p:blipFill>
        <p:spPr>
          <a:xfrm>
            <a:off x="-544286" y="1842104"/>
            <a:ext cx="5406572" cy="3406140"/>
          </a:xfrm>
        </p:spPr>
      </p:pic>
      <p:sp>
        <p:nvSpPr>
          <p:cNvPr id="5" name="TextBox 4"/>
          <p:cNvSpPr txBox="1"/>
          <p:nvPr/>
        </p:nvSpPr>
        <p:spPr>
          <a:xfrm>
            <a:off x="4318000" y="2156581"/>
            <a:ext cx="35680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Calling opponents’ shots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Calling own shots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“Do-Overs” Allowed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Fun &amp; Spirit of the Game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502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116</TotalTime>
  <Words>489</Words>
  <Application>Microsoft Macintosh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Pickle-Ball  Rules &amp; Terminology</vt:lpstr>
      <vt:lpstr>Overview/Historical Facts </vt:lpstr>
      <vt:lpstr>Equipment Used</vt:lpstr>
      <vt:lpstr>Court Dimensions</vt:lpstr>
      <vt:lpstr>     Serving</vt:lpstr>
      <vt:lpstr>Position of Players at the Serve</vt:lpstr>
      <vt:lpstr>Bounce Rule</vt:lpstr>
      <vt:lpstr>Volleying</vt:lpstr>
      <vt:lpstr>Faults Occur When:</vt:lpstr>
      <vt:lpstr>Other Important Points</vt:lpstr>
      <vt:lpstr>Pickle-Ball Etiquette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Pickle-Ball  Rules &amp; Terminology</dc:title>
  <dc:creator>Chris LaFever</dc:creator>
  <cp:lastModifiedBy>Katie Knupper</cp:lastModifiedBy>
  <cp:revision>8</cp:revision>
  <dcterms:created xsi:type="dcterms:W3CDTF">2014-09-04T03:51:47Z</dcterms:created>
  <dcterms:modified xsi:type="dcterms:W3CDTF">2016-12-06T07:00:15Z</dcterms:modified>
</cp:coreProperties>
</file>