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6" r:id="rId10"/>
    <p:sldId id="264"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13" autoAdjust="0"/>
    <p:restoredTop sz="79142" autoAdjust="0"/>
  </p:normalViewPr>
  <p:slideViewPr>
    <p:cSldViewPr>
      <p:cViewPr varScale="1">
        <p:scale>
          <a:sx n="69" d="100"/>
          <a:sy n="69" d="100"/>
        </p:scale>
        <p:origin x="-122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390BE2-4637-41AB-B5D6-0C945897FED9}" type="datetimeFigureOut">
              <a:rPr lang="en-US" smtClean="0"/>
              <a:t>9/17/16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3B915A-2989-4B70-A87F-643F297A33FD}" type="slidenum">
              <a:rPr lang="en-US" smtClean="0"/>
              <a:t>‹#›</a:t>
            </a:fld>
            <a:endParaRPr lang="en-US"/>
          </a:p>
        </p:txBody>
      </p:sp>
    </p:spTree>
    <p:extLst>
      <p:ext uri="{BB962C8B-B14F-4D97-AF65-F5344CB8AC3E}">
        <p14:creationId xmlns:p14="http://schemas.microsoft.com/office/powerpoint/2010/main" val="382519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3B915A-2989-4B70-A87F-643F297A33FD}"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err="1" smtClean="0">
                <a:solidFill>
                  <a:schemeClr val="tx1"/>
                </a:solidFill>
                <a:latin typeface="+mn-lt"/>
                <a:ea typeface="+mn-ea"/>
                <a:cs typeface="+mn-cs"/>
              </a:rPr>
              <a:t>TGfU</a:t>
            </a:r>
            <a:r>
              <a:rPr lang="en-US" sz="1200" kern="1200" baseline="0" dirty="0" smtClean="0">
                <a:solidFill>
                  <a:schemeClr val="tx1"/>
                </a:solidFill>
                <a:latin typeface="+mn-lt"/>
                <a:ea typeface="+mn-ea"/>
                <a:cs typeface="+mn-cs"/>
              </a:rPr>
              <a:t> has been shown to result in improved learning outcomes</a:t>
            </a:r>
          </a:p>
          <a:p>
            <a:r>
              <a:rPr lang="en-US" sz="1200" kern="1200" baseline="0" dirty="0" smtClean="0">
                <a:solidFill>
                  <a:schemeClr val="tx1"/>
                </a:solidFill>
                <a:latin typeface="+mn-lt"/>
                <a:ea typeface="+mn-ea"/>
                <a:cs typeface="+mn-cs"/>
              </a:rPr>
              <a:t>for students</a:t>
            </a:r>
            <a:endParaRPr lang="en-US" dirty="0"/>
          </a:p>
        </p:txBody>
      </p:sp>
      <p:sp>
        <p:nvSpPr>
          <p:cNvPr id="4" name="Slide Number Placeholder 3"/>
          <p:cNvSpPr>
            <a:spLocks noGrp="1"/>
          </p:cNvSpPr>
          <p:nvPr>
            <p:ph type="sldNum" sz="quarter" idx="10"/>
          </p:nvPr>
        </p:nvSpPr>
        <p:spPr/>
        <p:txBody>
          <a:bodyPr/>
          <a:lstStyle/>
          <a:p>
            <a:fld id="{FC3B915A-2989-4B70-A87F-643F297A33FD}"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Developing effective questioning in Teaching Games for Understanding (</a:t>
            </a:r>
            <a:r>
              <a:rPr lang="en-US" b="1" dirty="0" err="1" smtClean="0"/>
              <a:t>TGfU</a:t>
            </a:r>
            <a:r>
              <a:rPr lang="en-US" b="1" dirty="0" smtClean="0"/>
              <a:t>)</a:t>
            </a:r>
          </a:p>
          <a:p>
            <a:endParaRPr lang="en-US" dirty="0"/>
          </a:p>
        </p:txBody>
      </p:sp>
      <p:sp>
        <p:nvSpPr>
          <p:cNvPr id="4" name="Slide Number Placeholder 3"/>
          <p:cNvSpPr>
            <a:spLocks noGrp="1"/>
          </p:cNvSpPr>
          <p:nvPr>
            <p:ph type="sldNum" sz="quarter" idx="10"/>
          </p:nvPr>
        </p:nvSpPr>
        <p:spPr/>
        <p:txBody>
          <a:bodyPr/>
          <a:lstStyle/>
          <a:p>
            <a:fld id="{FC3B915A-2989-4B70-A87F-643F297A33FD}" type="slidenum">
              <a:rPr lang="en-US" smtClean="0"/>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Effective questioning is a move away from the traditional teacher </a:t>
            </a:r>
            <a:r>
              <a:rPr lang="en-US" sz="1200" kern="1200" baseline="0" dirty="0" err="1" smtClean="0">
                <a:solidFill>
                  <a:schemeClr val="tx1"/>
                </a:solidFill>
                <a:latin typeface="+mn-lt"/>
                <a:ea typeface="+mn-ea"/>
                <a:cs typeface="+mn-cs"/>
              </a:rPr>
              <a:t>centred</a:t>
            </a:r>
            <a:r>
              <a:rPr lang="en-US" sz="1200" kern="1200" baseline="0" dirty="0" smtClean="0">
                <a:solidFill>
                  <a:schemeClr val="tx1"/>
                </a:solidFill>
                <a:latin typeface="+mn-lt"/>
                <a:ea typeface="+mn-ea"/>
                <a:cs typeface="+mn-cs"/>
              </a:rPr>
              <a:t> model of teaching to a more student </a:t>
            </a:r>
            <a:r>
              <a:rPr lang="en-US" sz="1200" kern="1200" baseline="0" dirty="0" err="1" smtClean="0">
                <a:solidFill>
                  <a:schemeClr val="tx1"/>
                </a:solidFill>
                <a:latin typeface="+mn-lt"/>
                <a:ea typeface="+mn-ea"/>
                <a:cs typeface="+mn-cs"/>
              </a:rPr>
              <a:t>centred</a:t>
            </a:r>
            <a:r>
              <a:rPr lang="en-US" sz="1200" kern="1200" baseline="0" dirty="0" smtClean="0">
                <a:solidFill>
                  <a:schemeClr val="tx1"/>
                </a:solidFill>
                <a:latin typeface="+mn-lt"/>
                <a:ea typeface="+mn-ea"/>
                <a:cs typeface="+mn-cs"/>
              </a:rPr>
              <a:t> approach as questioning provides opportunities for the students to think for themselves. In doing so, situations are created whereby the students learn skills and tactics inferentially through being placed in circumstances for them to apply these skills</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C3B915A-2989-4B70-A87F-643F297A33FD}" type="slidenum">
              <a:rPr lang="en-US" smtClean="0"/>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3B915A-2989-4B70-A87F-643F297A33FD}"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701B7AE-F818-4BF6-829E-9B04ACB34308}" type="datetimeFigureOut">
              <a:rPr lang="en-US" smtClean="0"/>
              <a:t>9/17/16</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AD5C776-2952-47E4-8A96-456209465A0F}"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701B7AE-F818-4BF6-829E-9B04ACB34308}" type="datetimeFigureOut">
              <a:rPr lang="en-US" smtClean="0"/>
              <a:t>9/17/16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EAD5C776-2952-47E4-8A96-456209465A0F}"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701B7AE-F818-4BF6-829E-9B04ACB34308}" type="datetimeFigureOut">
              <a:rPr lang="en-US" smtClean="0"/>
              <a:t>9/17/16</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AD5C776-2952-47E4-8A96-456209465A0F}"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701B7AE-F818-4BF6-829E-9B04ACB34308}" type="datetimeFigureOut">
              <a:rPr lang="en-US" smtClean="0"/>
              <a:t>9/17/16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5C776-2952-47E4-8A96-456209465A0F}"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701B7AE-F818-4BF6-829E-9B04ACB34308}" type="datetimeFigureOut">
              <a:rPr lang="en-US" smtClean="0"/>
              <a:t>9/17/16</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EAD5C776-2952-47E4-8A96-456209465A0F}"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701B7AE-F818-4BF6-829E-9B04ACB34308}" type="datetimeFigureOut">
              <a:rPr lang="en-US" smtClean="0"/>
              <a:t>9/17/16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EAD5C776-2952-47E4-8A96-456209465A0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701B7AE-F818-4BF6-829E-9B04ACB34308}" type="datetimeFigureOut">
              <a:rPr lang="en-US" smtClean="0"/>
              <a:t>9/17/16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AD5C776-2952-47E4-8A96-456209465A0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EAD5C776-2952-47E4-8A96-456209465A0F}"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701B7AE-F818-4BF6-829E-9B04ACB34308}" type="datetimeFigureOut">
              <a:rPr lang="en-US" smtClean="0"/>
              <a:t>9/17/16</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EAD5C776-2952-47E4-8A96-456209465A0F}"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701B7AE-F818-4BF6-829E-9B04ACB34308}" type="datetimeFigureOut">
              <a:rPr lang="en-US" smtClean="0"/>
              <a:t>9/17/16</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01B7AE-F818-4BF6-829E-9B04ACB34308}" type="datetimeFigureOut">
              <a:rPr lang="en-US" smtClean="0"/>
              <a:t>9/17/16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5C776-2952-47E4-8A96-456209465A0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EAD5C776-2952-47E4-8A96-456209465A0F}"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01B7AE-F818-4BF6-829E-9B04ACB34308}" type="datetimeFigureOut">
              <a:rPr lang="en-US" smtClean="0"/>
              <a:t>9/17/16</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701B7AE-F818-4BF6-829E-9B04ACB34308}" type="datetimeFigureOut">
              <a:rPr lang="en-US" smtClean="0"/>
              <a:t>9/17/16</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EAD5C776-2952-47E4-8A96-456209465A0F}"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Pearson &amp; Webb, 2008 </a:t>
            </a:r>
            <a:endParaRPr lang="en-US" dirty="0"/>
          </a:p>
        </p:txBody>
      </p:sp>
      <p:sp>
        <p:nvSpPr>
          <p:cNvPr id="2" name="Title 1"/>
          <p:cNvSpPr>
            <a:spLocks noGrp="1"/>
          </p:cNvSpPr>
          <p:nvPr>
            <p:ph type="ctrTitle"/>
          </p:nvPr>
        </p:nvSpPr>
        <p:spPr/>
        <p:txBody>
          <a:bodyPr>
            <a:normAutofit fontScale="90000"/>
          </a:bodyPr>
          <a:lstStyle/>
          <a:p>
            <a:r>
              <a:rPr lang="en-US" dirty="0" smtClean="0"/>
              <a:t>Developing Effective Questioning In Teaching Games For Understanding (</a:t>
            </a:r>
            <a:r>
              <a:rPr lang="en-US" dirty="0" err="1" smtClean="0"/>
              <a:t>TGfU</a:t>
            </a:r>
            <a:r>
              <a:rPr lang="en-US" dirty="0" smtClean="0"/>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Emphasis </a:t>
            </a:r>
          </a:p>
          <a:p>
            <a:pPr lvl="1"/>
            <a:r>
              <a:rPr lang="en-US" dirty="0" smtClean="0"/>
              <a:t>Play </a:t>
            </a:r>
          </a:p>
          <a:p>
            <a:pPr lvl="1"/>
            <a:r>
              <a:rPr lang="en-US" dirty="0" smtClean="0"/>
              <a:t>Tactical and strategic problems are posed in modified game environment</a:t>
            </a:r>
          </a:p>
          <a:p>
            <a:pPr lvl="2"/>
            <a:r>
              <a:rPr lang="en-US" dirty="0" smtClean="0"/>
              <a:t>Usually drawing on students to make decisions </a:t>
            </a:r>
          </a:p>
          <a:p>
            <a:r>
              <a:rPr lang="en-US" dirty="0" smtClean="0"/>
              <a:t>Focus of a lesson</a:t>
            </a:r>
          </a:p>
          <a:p>
            <a:pPr lvl="1"/>
            <a:r>
              <a:rPr lang="en-US" dirty="0" smtClean="0"/>
              <a:t> On the student in a game situation where cognitive skills such as  tactics decision making and problem solving are critical </a:t>
            </a:r>
          </a:p>
          <a:p>
            <a:r>
              <a:rPr lang="en-US" sz="2800" dirty="0" smtClean="0"/>
              <a:t>Approach to teaching that makes very effective use of active learning</a:t>
            </a:r>
          </a:p>
          <a:p>
            <a:pPr lvl="1"/>
            <a:r>
              <a:rPr lang="en-US" sz="2300" dirty="0" smtClean="0"/>
              <a:t> The students are learning though playing the games</a:t>
            </a:r>
          </a:p>
          <a:p>
            <a:r>
              <a:rPr lang="en-US" sz="2800" dirty="0" smtClean="0"/>
              <a:t>Use of questioning </a:t>
            </a:r>
          </a:p>
          <a:p>
            <a:pPr lvl="1"/>
            <a:r>
              <a:rPr lang="en-US" sz="2300" dirty="0" smtClean="0"/>
              <a:t>Powerful method of encouraging players to analyze their actions,</a:t>
            </a:r>
          </a:p>
          <a:p>
            <a:pPr lvl="2"/>
            <a:r>
              <a:rPr lang="en-US" sz="2100" dirty="0" smtClean="0"/>
              <a:t>Both individually, and as a team</a:t>
            </a:r>
          </a:p>
          <a:p>
            <a:pPr lvl="2"/>
            <a:r>
              <a:rPr lang="en-US" sz="2100" dirty="0" smtClean="0"/>
              <a:t>Questions will generally relate to a particular tactical aspect.</a:t>
            </a:r>
          </a:p>
          <a:p>
            <a:pPr lvl="1"/>
            <a:r>
              <a:rPr lang="en-US" sz="2300" dirty="0" smtClean="0"/>
              <a:t>Effective phrasing of questions can also help to guide the player to an answer</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Effectiveness of </a:t>
            </a:r>
            <a:r>
              <a:rPr lang="en-US" dirty="0" err="1" smtClean="0"/>
              <a:t>TGfU</a:t>
            </a:r>
            <a:endParaRPr lang="en-US" dirty="0" smtClean="0"/>
          </a:p>
          <a:p>
            <a:pPr lvl="1"/>
            <a:r>
              <a:rPr lang="en-US" dirty="0" smtClean="0"/>
              <a:t> Engagement and cognitive learning. </a:t>
            </a:r>
          </a:p>
          <a:p>
            <a:r>
              <a:rPr lang="en-US" dirty="0" smtClean="0"/>
              <a:t>Higher order thinking occurs from questioning and discussion about tactics and strategies </a:t>
            </a:r>
          </a:p>
          <a:p>
            <a:pPr lvl="1"/>
            <a:r>
              <a:rPr lang="en-US" dirty="0" smtClean="0"/>
              <a:t>Through the intelligent movements of the body during games</a:t>
            </a:r>
          </a:p>
          <a:p>
            <a:pPr lvl="2"/>
            <a:r>
              <a:rPr lang="en-US" dirty="0" smtClean="0"/>
              <a:t>(Light, 2002)</a:t>
            </a:r>
          </a:p>
          <a:p>
            <a:r>
              <a:rPr lang="en-US" dirty="0" smtClean="0"/>
              <a:t>Cognitive development through decision making and tactical exploration </a:t>
            </a:r>
          </a:p>
          <a:p>
            <a:pPr lvl="1"/>
            <a:r>
              <a:rPr lang="en-US" dirty="0" smtClean="0"/>
              <a:t>Combined with skill development within modified games to provide meaningful contexts</a:t>
            </a:r>
          </a:p>
          <a:p>
            <a:r>
              <a:rPr lang="en-US" dirty="0" smtClean="0"/>
              <a:t>One of the aims of </a:t>
            </a:r>
            <a:r>
              <a:rPr lang="en-US" dirty="0" err="1" smtClean="0"/>
              <a:t>TGfU</a:t>
            </a:r>
            <a:r>
              <a:rPr lang="en-US" dirty="0" smtClean="0"/>
              <a:t> </a:t>
            </a:r>
          </a:p>
          <a:p>
            <a:pPr lvl="1"/>
            <a:r>
              <a:rPr lang="en-US" dirty="0" smtClean="0"/>
              <a:t>Encouraging players to become more tactically aware and to make better decisions during the game</a:t>
            </a:r>
          </a:p>
          <a:p>
            <a:pPr lvl="1"/>
            <a:r>
              <a:rPr lang="en-US" dirty="0" smtClean="0"/>
              <a:t>Encourages young players to begin thinking strategically about game concepts whilst developing skills within a realistic context and most importantly, having fun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TGfU</a:t>
            </a:r>
            <a:r>
              <a:rPr lang="en-US" dirty="0" smtClean="0"/>
              <a:t> </a:t>
            </a:r>
            <a:endParaRPr lang="en-US" dirty="0"/>
          </a:p>
        </p:txBody>
      </p:sp>
      <p:sp>
        <p:nvSpPr>
          <p:cNvPr id="3" name="Content Placeholder 2"/>
          <p:cNvSpPr>
            <a:spLocks noGrp="1"/>
          </p:cNvSpPr>
          <p:nvPr>
            <p:ph sz="quarter" idx="1"/>
          </p:nvPr>
        </p:nvSpPr>
        <p:spPr/>
        <p:txBody>
          <a:bodyPr>
            <a:normAutofit/>
          </a:bodyPr>
          <a:lstStyle/>
          <a:p>
            <a:r>
              <a:rPr lang="en-US" dirty="0" smtClean="0"/>
              <a:t>Teaching games for understanding was found to:</a:t>
            </a:r>
          </a:p>
          <a:p>
            <a:pPr lvl="1"/>
            <a:r>
              <a:rPr lang="en-US" dirty="0" smtClean="0"/>
              <a:t>Encourage a holistic approach to the teaching of games</a:t>
            </a:r>
          </a:p>
          <a:p>
            <a:pPr lvl="1"/>
            <a:r>
              <a:rPr lang="en-US" dirty="0" smtClean="0"/>
              <a:t>Develop critical thinking and problem solving</a:t>
            </a:r>
          </a:p>
          <a:p>
            <a:pPr lvl="1"/>
            <a:r>
              <a:rPr lang="en-US" dirty="0" smtClean="0"/>
              <a:t>Develop deep knowledge and understanding of the game</a:t>
            </a:r>
          </a:p>
          <a:p>
            <a:pPr lvl="1"/>
            <a:r>
              <a:rPr lang="en-US" dirty="0" smtClean="0"/>
              <a:t>Promote high levels of participation and enjoyment for participants</a:t>
            </a:r>
          </a:p>
          <a:p>
            <a:pPr lvl="1"/>
            <a:r>
              <a:rPr lang="en-US" dirty="0" smtClean="0"/>
              <a:t>Promote player centered learning and relevance of skills and tactics</a:t>
            </a:r>
          </a:p>
          <a:p>
            <a:pPr lvl="1"/>
            <a:r>
              <a:rPr lang="en-US" dirty="0" smtClean="0"/>
              <a:t>Cater for varying abilities</a:t>
            </a:r>
          </a:p>
          <a:p>
            <a:pPr lvl="1"/>
            <a:r>
              <a:rPr lang="en-US" dirty="0" smtClean="0"/>
              <a:t>Foster efficiency in aspects of implementation</a:t>
            </a:r>
          </a:p>
          <a:p>
            <a:pPr lvl="2"/>
            <a:r>
              <a:rPr lang="en-US" dirty="0" smtClean="0"/>
              <a:t>(Webb, Pearson &amp; </a:t>
            </a:r>
            <a:r>
              <a:rPr lang="en-US" dirty="0" err="1" smtClean="0"/>
              <a:t>McKeen</a:t>
            </a:r>
            <a:r>
              <a:rPr lang="en-US" dirty="0" smtClean="0"/>
              <a:t>, 2005)</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TGfU</a:t>
            </a:r>
            <a:r>
              <a:rPr lang="en-US" dirty="0" smtClean="0"/>
              <a:t> And Questioning </a:t>
            </a:r>
            <a:endParaRPr lang="en-US" dirty="0"/>
          </a:p>
        </p:txBody>
      </p:sp>
      <p:sp>
        <p:nvSpPr>
          <p:cNvPr id="3" name="Content Placeholder 2"/>
          <p:cNvSpPr>
            <a:spLocks noGrp="1"/>
          </p:cNvSpPr>
          <p:nvPr>
            <p:ph sz="quarter" idx="1"/>
          </p:nvPr>
        </p:nvSpPr>
        <p:spPr/>
        <p:txBody>
          <a:bodyPr/>
          <a:lstStyle/>
          <a:p>
            <a:r>
              <a:rPr lang="en-US" dirty="0" smtClean="0"/>
              <a:t>Developing critical thinking and deep understanding</a:t>
            </a:r>
          </a:p>
          <a:p>
            <a:pPr lvl="1"/>
            <a:r>
              <a:rPr lang="en-US" dirty="0" smtClean="0"/>
              <a:t>Elements of quality teaching in any domain</a:t>
            </a:r>
          </a:p>
          <a:p>
            <a:r>
              <a:rPr lang="en-US" dirty="0" smtClean="0"/>
              <a:t>The teachers’ role </a:t>
            </a:r>
          </a:p>
          <a:p>
            <a:pPr lvl="1"/>
            <a:r>
              <a:rPr lang="en-US" dirty="0" smtClean="0"/>
              <a:t>Facilitate students’ thinking, helping them to develop thinking skills and behaviours</a:t>
            </a:r>
          </a:p>
          <a:p>
            <a:r>
              <a:rPr lang="en-US" dirty="0" err="1" smtClean="0"/>
              <a:t>TGfU</a:t>
            </a:r>
            <a:r>
              <a:rPr lang="en-US" dirty="0" smtClean="0"/>
              <a:t> approach </a:t>
            </a:r>
          </a:p>
          <a:p>
            <a:pPr lvl="1"/>
            <a:r>
              <a:rPr lang="en-US" dirty="0" smtClean="0"/>
              <a:t>Challenges teachers and coaches to understand the deep intellectual structures of playing and learning to teach a game effectively</a:t>
            </a:r>
          </a:p>
          <a:p>
            <a:pPr lvl="2"/>
            <a:r>
              <a:rPr lang="en-US" dirty="0" smtClean="0"/>
              <a:t> (Hopper, 2002)</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TGfU</a:t>
            </a:r>
            <a:r>
              <a:rPr lang="en-US" dirty="0" smtClean="0"/>
              <a:t> And Questioning </a:t>
            </a:r>
            <a:endParaRPr lang="en-US" dirty="0"/>
          </a:p>
        </p:txBody>
      </p:sp>
      <p:sp>
        <p:nvSpPr>
          <p:cNvPr id="3" name="Content Placeholder 2"/>
          <p:cNvSpPr>
            <a:spLocks noGrp="1"/>
          </p:cNvSpPr>
          <p:nvPr>
            <p:ph sz="quarter" idx="1"/>
          </p:nvPr>
        </p:nvSpPr>
        <p:spPr/>
        <p:txBody>
          <a:bodyPr>
            <a:normAutofit fontScale="92500"/>
          </a:bodyPr>
          <a:lstStyle/>
          <a:p>
            <a:r>
              <a:rPr lang="en-US" dirty="0" smtClean="0"/>
              <a:t>Key to the teacher </a:t>
            </a:r>
          </a:p>
          <a:p>
            <a:pPr lvl="1"/>
            <a:r>
              <a:rPr lang="en-US" dirty="0" smtClean="0"/>
              <a:t>Is the questioning technique and the relevance to the student of the introduction of rules and technique. </a:t>
            </a:r>
          </a:p>
          <a:p>
            <a:r>
              <a:rPr lang="en-US" dirty="0" smtClean="0"/>
              <a:t>The focus is on the student and problem solving </a:t>
            </a:r>
          </a:p>
          <a:p>
            <a:pPr lvl="2"/>
            <a:r>
              <a:rPr lang="en-US" dirty="0" smtClean="0"/>
              <a:t>(Webb, Pearson and Forrest 2006)</a:t>
            </a:r>
          </a:p>
          <a:p>
            <a:r>
              <a:rPr lang="en-US" dirty="0" smtClean="0"/>
              <a:t>Questioning skills and the ability to develop appropriate activities to allow the questions to be answered </a:t>
            </a:r>
          </a:p>
          <a:p>
            <a:pPr lvl="1"/>
            <a:r>
              <a:rPr lang="en-US" dirty="0" smtClean="0"/>
              <a:t>Are central to the success of the Game Sense (</a:t>
            </a:r>
            <a:r>
              <a:rPr lang="en-US" dirty="0" err="1" smtClean="0"/>
              <a:t>TGfU</a:t>
            </a:r>
            <a:r>
              <a:rPr lang="en-US" dirty="0" smtClean="0"/>
              <a:t>) approach</a:t>
            </a:r>
          </a:p>
          <a:p>
            <a:pPr lvl="2"/>
            <a:r>
              <a:rPr lang="en-US" dirty="0" smtClean="0"/>
              <a:t> (Light 2003) </a:t>
            </a:r>
          </a:p>
          <a:p>
            <a:pPr lvl="1"/>
            <a:r>
              <a:rPr lang="en-US" dirty="0" smtClean="0"/>
              <a:t>Fundamental reasons for the approach being so valued as a pedagogical model of quality teaching</a:t>
            </a:r>
          </a:p>
          <a:p>
            <a:pPr lvl="2"/>
            <a:r>
              <a:rPr lang="en-US" dirty="0" smtClean="0"/>
              <a:t> (Pearson, Webb and </a:t>
            </a:r>
            <a:r>
              <a:rPr lang="en-US" dirty="0" err="1" smtClean="0"/>
              <a:t>McKeen</a:t>
            </a:r>
            <a:r>
              <a:rPr lang="en-US" dirty="0" smtClean="0"/>
              <a:t> 2005)</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Questions </a:t>
            </a:r>
            <a:endParaRPr lang="en-US" dirty="0"/>
          </a:p>
        </p:txBody>
      </p:sp>
      <p:sp>
        <p:nvSpPr>
          <p:cNvPr id="3" name="Content Placeholder 2"/>
          <p:cNvSpPr>
            <a:spLocks noGrp="1"/>
          </p:cNvSpPr>
          <p:nvPr>
            <p:ph sz="quarter" idx="1"/>
          </p:nvPr>
        </p:nvSpPr>
        <p:spPr>
          <a:xfrm>
            <a:off x="228600" y="1371600"/>
            <a:ext cx="8503920" cy="5486400"/>
          </a:xfrm>
        </p:spPr>
        <p:txBody>
          <a:bodyPr>
            <a:normAutofit fontScale="85000" lnSpcReduction="20000"/>
          </a:bodyPr>
          <a:lstStyle/>
          <a:p>
            <a:r>
              <a:rPr lang="en-US" dirty="0" smtClean="0"/>
              <a:t>Teaching through questions </a:t>
            </a:r>
          </a:p>
          <a:p>
            <a:pPr lvl="1"/>
            <a:r>
              <a:rPr lang="en-US" dirty="0" smtClean="0"/>
              <a:t>Is an instructional format in which tasks are communicated through questions that pose problems that guide student activity towards particular goals or questions that pose problems to be solved</a:t>
            </a:r>
          </a:p>
          <a:p>
            <a:pPr lvl="2"/>
            <a:r>
              <a:rPr lang="en-US" sz="1400" dirty="0" smtClean="0"/>
              <a:t>(</a:t>
            </a:r>
            <a:r>
              <a:rPr lang="en-US" sz="1400" dirty="0" err="1" smtClean="0"/>
              <a:t>Siedentop</a:t>
            </a:r>
            <a:r>
              <a:rPr lang="en-US" sz="1400" dirty="0" smtClean="0"/>
              <a:t> &amp; </a:t>
            </a:r>
            <a:r>
              <a:rPr lang="en-US" sz="1400" dirty="0" err="1" smtClean="0"/>
              <a:t>Tannehill</a:t>
            </a:r>
            <a:r>
              <a:rPr lang="en-US" sz="1400" dirty="0" smtClean="0"/>
              <a:t>, 2000)</a:t>
            </a:r>
          </a:p>
          <a:p>
            <a:r>
              <a:rPr lang="en-US" dirty="0" smtClean="0"/>
              <a:t>Questions can be organized into four types depending on the cognitive activity involved. </a:t>
            </a:r>
          </a:p>
          <a:p>
            <a:pPr lvl="1"/>
            <a:r>
              <a:rPr lang="en-US" dirty="0" smtClean="0"/>
              <a:t>Recall </a:t>
            </a:r>
          </a:p>
          <a:p>
            <a:pPr lvl="2"/>
            <a:r>
              <a:rPr lang="en-US" dirty="0" smtClean="0"/>
              <a:t>Require memory level answer, for example: ‘Where should your eyes be when they are dribbling?</a:t>
            </a:r>
          </a:p>
          <a:p>
            <a:pPr lvl="1"/>
            <a:r>
              <a:rPr lang="en-US" dirty="0" smtClean="0"/>
              <a:t>Convergent</a:t>
            </a:r>
          </a:p>
          <a:p>
            <a:pPr lvl="2"/>
            <a:r>
              <a:rPr lang="en-US" dirty="0" smtClean="0"/>
              <a:t>Aid analysis and integration of previously learned material require reasoning and problem solving, for example: ‘Why should you stay between your opponent and the basket?</a:t>
            </a:r>
          </a:p>
          <a:p>
            <a:pPr lvl="1"/>
            <a:r>
              <a:rPr lang="en-US" dirty="0" smtClean="0"/>
              <a:t>Divergent </a:t>
            </a:r>
          </a:p>
          <a:p>
            <a:pPr lvl="2"/>
            <a:r>
              <a:rPr lang="en-US" dirty="0" smtClean="0"/>
              <a:t>Require solutions to new situations through problem solving, for example: ‘What ways would you start a fast break off a steal?’</a:t>
            </a:r>
          </a:p>
          <a:p>
            <a:pPr lvl="1"/>
            <a:r>
              <a:rPr lang="en-US" dirty="0" smtClean="0"/>
              <a:t>Value</a:t>
            </a:r>
          </a:p>
          <a:p>
            <a:pPr lvl="2"/>
            <a:r>
              <a:rPr lang="en-US" dirty="0" smtClean="0"/>
              <a:t>Require expressions of choice, attitude and opinion, for example: ‘How do you react?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Questioning </a:t>
            </a:r>
            <a:endParaRPr lang="en-US" dirty="0"/>
          </a:p>
        </p:txBody>
      </p:sp>
      <p:sp>
        <p:nvSpPr>
          <p:cNvPr id="3" name="Content Placeholder 2"/>
          <p:cNvSpPr>
            <a:spLocks noGrp="1"/>
          </p:cNvSpPr>
          <p:nvPr>
            <p:ph sz="quarter" idx="1"/>
          </p:nvPr>
        </p:nvSpPr>
        <p:spPr>
          <a:xfrm>
            <a:off x="301752" y="1527048"/>
            <a:ext cx="8503920" cy="5102352"/>
          </a:xfrm>
        </p:spPr>
        <p:txBody>
          <a:bodyPr>
            <a:normAutofit fontScale="70000" lnSpcReduction="20000"/>
          </a:bodyPr>
          <a:lstStyle/>
          <a:p>
            <a:r>
              <a:rPr lang="en-US" sz="2800" dirty="0" smtClean="0"/>
              <a:t>Questioning provides </a:t>
            </a:r>
          </a:p>
          <a:p>
            <a:pPr lvl="1"/>
            <a:r>
              <a:rPr lang="en-US" sz="2300" dirty="0" smtClean="0"/>
              <a:t>Opportunities for the students to think for themselves </a:t>
            </a:r>
          </a:p>
          <a:p>
            <a:pPr lvl="1"/>
            <a:r>
              <a:rPr lang="en-US" sz="2300" dirty="0" smtClean="0"/>
              <a:t>Situations are created whereby the students learn skills and tactics inferentially through being placed in circumstances for them to apply these skills</a:t>
            </a:r>
          </a:p>
          <a:p>
            <a:r>
              <a:rPr lang="en-US" dirty="0" smtClean="0"/>
              <a:t>The use of a questioning protocol </a:t>
            </a:r>
          </a:p>
          <a:p>
            <a:pPr lvl="1"/>
            <a:r>
              <a:rPr lang="en-US" dirty="0" smtClean="0"/>
              <a:t>(what? where? when? why? with whom? how?) is a key pedagogical tool in </a:t>
            </a:r>
            <a:r>
              <a:rPr lang="en-US" dirty="0" err="1" smtClean="0"/>
              <a:t>TGfU</a:t>
            </a:r>
            <a:r>
              <a:rPr lang="en-US" dirty="0" smtClean="0"/>
              <a:t> </a:t>
            </a:r>
          </a:p>
          <a:p>
            <a:pPr lvl="2"/>
            <a:r>
              <a:rPr lang="en-US" dirty="0" smtClean="0"/>
              <a:t>(Griffin &amp; Butler 2005)</a:t>
            </a:r>
          </a:p>
          <a:p>
            <a:r>
              <a:rPr lang="en-US" dirty="0" smtClean="0"/>
              <a:t>In virtually every game or practice teachers need to look at the scenario and ask students the following questions: </a:t>
            </a:r>
          </a:p>
          <a:p>
            <a:pPr lvl="1"/>
            <a:r>
              <a:rPr lang="en-US" dirty="0" smtClean="0"/>
              <a:t>What is going wrong?</a:t>
            </a:r>
          </a:p>
          <a:p>
            <a:pPr lvl="1"/>
            <a:r>
              <a:rPr lang="en-US" dirty="0" smtClean="0"/>
              <a:t>Where does the problem occur?</a:t>
            </a:r>
          </a:p>
          <a:p>
            <a:pPr lvl="1"/>
            <a:r>
              <a:rPr lang="en-US" dirty="0" smtClean="0"/>
              <a:t>When does the problem occur?</a:t>
            </a:r>
          </a:p>
          <a:p>
            <a:r>
              <a:rPr lang="en-US" dirty="0" smtClean="0"/>
              <a:t>They propose that questions fall into three categories:</a:t>
            </a:r>
          </a:p>
          <a:p>
            <a:pPr lvl="1"/>
            <a:r>
              <a:rPr lang="en-US" dirty="0" smtClean="0"/>
              <a:t>Time</a:t>
            </a:r>
          </a:p>
          <a:p>
            <a:pPr lvl="2"/>
            <a:r>
              <a:rPr lang="en-US" dirty="0" smtClean="0"/>
              <a:t>‘When is the best time to?’</a:t>
            </a:r>
          </a:p>
          <a:p>
            <a:pPr lvl="1"/>
            <a:r>
              <a:rPr lang="en-US" dirty="0" smtClean="0"/>
              <a:t>Space</a:t>
            </a:r>
          </a:p>
          <a:p>
            <a:pPr lvl="2"/>
            <a:r>
              <a:rPr lang="en-US" dirty="0" smtClean="0"/>
              <a:t>‘Where is or where can?’</a:t>
            </a:r>
          </a:p>
          <a:p>
            <a:pPr lvl="1"/>
            <a:r>
              <a:rPr lang="en-US" dirty="0" smtClean="0"/>
              <a:t>Risk</a:t>
            </a:r>
          </a:p>
          <a:p>
            <a:pPr lvl="2"/>
            <a:r>
              <a:rPr lang="en-US" dirty="0" smtClean="0"/>
              <a:t> ‘Which choice is safest and which is most risky?’</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Questioning </a:t>
            </a:r>
            <a:endParaRPr lang="en-US" dirty="0"/>
          </a:p>
        </p:txBody>
      </p:sp>
      <p:sp>
        <p:nvSpPr>
          <p:cNvPr id="3" name="Content Placeholder 2"/>
          <p:cNvSpPr>
            <a:spLocks noGrp="1"/>
          </p:cNvSpPr>
          <p:nvPr>
            <p:ph sz="quarter" idx="1"/>
          </p:nvPr>
        </p:nvSpPr>
        <p:spPr/>
        <p:txBody>
          <a:bodyPr/>
          <a:lstStyle/>
          <a:p>
            <a:r>
              <a:rPr lang="en-US" sz="2800" dirty="0" smtClean="0"/>
              <a:t>If questions are not challenging</a:t>
            </a:r>
          </a:p>
          <a:p>
            <a:pPr lvl="1"/>
            <a:r>
              <a:rPr lang="en-US" sz="2300" dirty="0" smtClean="0"/>
              <a:t>Then this learning process breaks down.</a:t>
            </a:r>
          </a:p>
          <a:p>
            <a:r>
              <a:rPr lang="en-US" sz="2800" dirty="0" smtClean="0"/>
              <a:t> Essential that practitioners and students</a:t>
            </a:r>
          </a:p>
          <a:p>
            <a:pPr lvl="1"/>
            <a:r>
              <a:rPr lang="en-US" sz="2300" dirty="0" smtClean="0"/>
              <a:t> Have practice and feedback given to them on their questioning technique</a:t>
            </a:r>
          </a:p>
          <a:p>
            <a:r>
              <a:rPr lang="en-US" sz="2800" dirty="0" smtClean="0"/>
              <a:t> Effective questioning should promote</a:t>
            </a:r>
          </a:p>
          <a:p>
            <a:pPr lvl="1"/>
            <a:r>
              <a:rPr lang="en-US" sz="2300" dirty="0" smtClean="0"/>
              <a:t> Reflective thinking, decision making and communication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81000"/>
            <a:ext cx="8534400" cy="606552"/>
          </a:xfrm>
        </p:spPr>
        <p:txBody>
          <a:bodyPr>
            <a:normAutofit/>
          </a:bodyPr>
          <a:lstStyle/>
          <a:p>
            <a:r>
              <a:rPr lang="en-US" sz="2800" dirty="0" smtClean="0"/>
              <a:t>Process To Develop Effective Questioning With </a:t>
            </a:r>
            <a:r>
              <a:rPr lang="en-US" sz="2800" dirty="0" err="1" smtClean="0"/>
              <a:t>TGfU</a:t>
            </a:r>
            <a:r>
              <a:rPr lang="en-US" sz="2800" dirty="0" smtClean="0"/>
              <a:t> </a:t>
            </a:r>
            <a:endParaRPr lang="en-US" sz="2800" dirty="0"/>
          </a:p>
        </p:txBody>
      </p:sp>
      <p:sp>
        <p:nvSpPr>
          <p:cNvPr id="3" name="Content Placeholder 2"/>
          <p:cNvSpPr>
            <a:spLocks noGrp="1"/>
          </p:cNvSpPr>
          <p:nvPr>
            <p:ph sz="quarter" idx="1"/>
          </p:nvPr>
        </p:nvSpPr>
        <p:spPr>
          <a:xfrm>
            <a:off x="301752" y="1527048"/>
            <a:ext cx="8503920" cy="4873752"/>
          </a:xfrm>
        </p:spPr>
        <p:txBody>
          <a:bodyPr>
            <a:normAutofit fontScale="40000" lnSpcReduction="20000"/>
          </a:bodyPr>
          <a:lstStyle/>
          <a:p>
            <a:r>
              <a:rPr lang="en-US" sz="4500" b="1" dirty="0" smtClean="0"/>
              <a:t>A process for sport analysis and developing questions in </a:t>
            </a:r>
            <a:r>
              <a:rPr lang="en-US" sz="4500" b="1" dirty="0" err="1" smtClean="0"/>
              <a:t>TGfU</a:t>
            </a:r>
            <a:endParaRPr lang="en-US" sz="4500" b="1" dirty="0" smtClean="0"/>
          </a:p>
          <a:p>
            <a:endParaRPr lang="en-US" b="1" dirty="0" smtClean="0"/>
          </a:p>
          <a:p>
            <a:pPr>
              <a:buNone/>
            </a:pPr>
            <a:r>
              <a:rPr lang="en-US" b="1" dirty="0" smtClean="0"/>
              <a:t>	1.) </a:t>
            </a:r>
            <a:r>
              <a:rPr lang="en-US" dirty="0" smtClean="0"/>
              <a:t> </a:t>
            </a:r>
            <a:r>
              <a:rPr lang="en-US" sz="3400" dirty="0" smtClean="0"/>
              <a:t>List the elements to be an effective player in a sport. Pick a sport from invasion, striking/fielding, net/court or target games</a:t>
            </a:r>
          </a:p>
          <a:p>
            <a:pPr>
              <a:buNone/>
            </a:pPr>
            <a:endParaRPr lang="en-US" sz="3400" dirty="0" smtClean="0"/>
          </a:p>
          <a:p>
            <a:pPr>
              <a:buNone/>
            </a:pPr>
            <a:r>
              <a:rPr lang="en-US" sz="3400" dirty="0" smtClean="0"/>
              <a:t>	</a:t>
            </a:r>
            <a:r>
              <a:rPr lang="en-US" sz="3400" b="1" dirty="0" smtClean="0"/>
              <a:t>2.)  </a:t>
            </a:r>
            <a:r>
              <a:rPr lang="en-US" sz="3400" dirty="0" smtClean="0"/>
              <a:t>How did you determine which elements were needed to play the game effectively?</a:t>
            </a:r>
          </a:p>
          <a:p>
            <a:pPr>
              <a:buNone/>
            </a:pPr>
            <a:endParaRPr lang="en-US" sz="3400" dirty="0" smtClean="0"/>
          </a:p>
          <a:p>
            <a:pPr>
              <a:buNone/>
            </a:pPr>
            <a:r>
              <a:rPr lang="en-US" sz="3400" b="1" dirty="0" smtClean="0"/>
              <a:t>	3.)  </a:t>
            </a:r>
            <a:r>
              <a:rPr lang="en-US" sz="3400" dirty="0" smtClean="0"/>
              <a:t>Place each of the elements into one of the subsets listed below</a:t>
            </a:r>
          </a:p>
          <a:p>
            <a:pPr lvl="2">
              <a:buNone/>
            </a:pPr>
            <a:r>
              <a:rPr lang="en-US" sz="3400" dirty="0" smtClean="0"/>
              <a:t>A. Technical</a:t>
            </a:r>
          </a:p>
          <a:p>
            <a:pPr lvl="2">
              <a:buNone/>
            </a:pPr>
            <a:r>
              <a:rPr lang="en-US" sz="3400" dirty="0" smtClean="0"/>
              <a:t>B. Tactical/strategic</a:t>
            </a:r>
          </a:p>
          <a:p>
            <a:pPr lvl="2">
              <a:buNone/>
            </a:pPr>
            <a:r>
              <a:rPr lang="en-US" sz="3400" dirty="0" smtClean="0"/>
              <a:t>C. Cognitive</a:t>
            </a:r>
          </a:p>
          <a:p>
            <a:pPr lvl="2">
              <a:buNone/>
            </a:pPr>
            <a:r>
              <a:rPr lang="en-US" sz="3400" dirty="0" smtClean="0"/>
              <a:t>D. Rules</a:t>
            </a:r>
          </a:p>
          <a:p>
            <a:pPr>
              <a:buNone/>
            </a:pPr>
            <a:endParaRPr lang="en-US" sz="3500" dirty="0" smtClean="0"/>
          </a:p>
          <a:p>
            <a:pPr>
              <a:buNone/>
            </a:pPr>
            <a:r>
              <a:rPr lang="en-US" sz="3500" dirty="0" smtClean="0"/>
              <a:t>	4.)  List some games that you would use to develop the elements in each or in a combination of the subsets.</a:t>
            </a:r>
          </a:p>
          <a:p>
            <a:pPr>
              <a:buNone/>
            </a:pPr>
            <a:endParaRPr lang="en-US" sz="3500" dirty="0" smtClean="0"/>
          </a:p>
          <a:p>
            <a:pPr>
              <a:buNone/>
            </a:pPr>
            <a:r>
              <a:rPr lang="en-US" sz="3500" dirty="0" smtClean="0"/>
              <a:t>	5.)  Under each element list questions that would develop understanding in the sport. Give examples of the four types ; recall, convergent, divergent and value.</a:t>
            </a:r>
          </a:p>
          <a:p>
            <a:pPr lvl="2">
              <a:buNone/>
            </a:pPr>
            <a:r>
              <a:rPr lang="en-US" sz="3500" dirty="0" smtClean="0"/>
              <a:t>A. Technical</a:t>
            </a:r>
          </a:p>
          <a:p>
            <a:pPr lvl="2">
              <a:buNone/>
            </a:pPr>
            <a:r>
              <a:rPr lang="en-US" sz="3500" dirty="0" smtClean="0"/>
              <a:t>B. Tactical/strategic</a:t>
            </a:r>
          </a:p>
          <a:p>
            <a:pPr lvl="2">
              <a:buNone/>
            </a:pPr>
            <a:r>
              <a:rPr lang="en-US" sz="3500" dirty="0" smtClean="0"/>
              <a:t>C. Cognitive</a:t>
            </a:r>
          </a:p>
          <a:p>
            <a:pPr lvl="2">
              <a:buNone/>
            </a:pPr>
            <a:r>
              <a:rPr lang="en-US" sz="3500" dirty="0" smtClean="0"/>
              <a:t>D. Rules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Process To Develop Effective Questioning With </a:t>
            </a:r>
            <a:r>
              <a:rPr lang="en-US" sz="2800" dirty="0" err="1" smtClean="0"/>
              <a:t>TGfU</a:t>
            </a:r>
            <a:r>
              <a:rPr lang="en-US" sz="2800" dirty="0" smtClean="0"/>
              <a:t> </a:t>
            </a:r>
            <a:endParaRPr lang="en-US" sz="2800" dirty="0"/>
          </a:p>
        </p:txBody>
      </p:sp>
      <p:sp>
        <p:nvSpPr>
          <p:cNvPr id="3" name="Content Placeholder 2"/>
          <p:cNvSpPr>
            <a:spLocks noGrp="1"/>
          </p:cNvSpPr>
          <p:nvPr>
            <p:ph sz="quarter" idx="1"/>
          </p:nvPr>
        </p:nvSpPr>
        <p:spPr/>
        <p:txBody>
          <a:bodyPr>
            <a:normAutofit fontScale="85000" lnSpcReduction="20000"/>
          </a:bodyPr>
          <a:lstStyle/>
          <a:p>
            <a:r>
              <a:rPr lang="en-US" sz="2800" dirty="0" smtClean="0"/>
              <a:t>Complexity of questions </a:t>
            </a:r>
          </a:p>
          <a:p>
            <a:pPr lvl="1"/>
            <a:r>
              <a:rPr lang="en-US" sz="2100" dirty="0" smtClean="0"/>
              <a:t>Need to be progressive whereby a fundamental understanding of games within and across categories is developed by examining</a:t>
            </a:r>
          </a:p>
          <a:p>
            <a:pPr lvl="2"/>
            <a:r>
              <a:rPr lang="en-US" sz="2600" dirty="0" smtClean="0"/>
              <a:t>Principles of play</a:t>
            </a:r>
          </a:p>
          <a:p>
            <a:pPr lvl="2"/>
            <a:r>
              <a:rPr lang="en-US" sz="2600" dirty="0" smtClean="0"/>
              <a:t> Tactics</a:t>
            </a:r>
          </a:p>
          <a:p>
            <a:pPr lvl="2"/>
            <a:r>
              <a:rPr lang="en-US" sz="2600" dirty="0" smtClean="0"/>
              <a:t>Rules </a:t>
            </a:r>
          </a:p>
          <a:p>
            <a:pPr lvl="2"/>
            <a:r>
              <a:rPr lang="en-US" sz="2600" dirty="0" smtClean="0"/>
              <a:t>Techniques </a:t>
            </a:r>
          </a:p>
          <a:p>
            <a:pPr lvl="3"/>
            <a:r>
              <a:rPr lang="en-US" sz="2600" dirty="0" smtClean="0"/>
              <a:t>(Forrest, Pearson &amp; Webb, 2006) </a:t>
            </a:r>
          </a:p>
          <a:p>
            <a:r>
              <a:rPr lang="en-US" sz="2800" dirty="0" smtClean="0"/>
              <a:t>Using this process across categories of games</a:t>
            </a:r>
          </a:p>
          <a:p>
            <a:pPr lvl="1"/>
            <a:r>
              <a:rPr lang="en-US" sz="2300" dirty="0" smtClean="0"/>
              <a:t>practitioners will be able to develop a bank of both generic and sports specific questions</a:t>
            </a:r>
            <a:endParaRPr lang="en-US" sz="2800" dirty="0" smtClean="0"/>
          </a:p>
          <a:p>
            <a:r>
              <a:rPr lang="en-US" sz="2800" dirty="0" smtClean="0"/>
              <a:t>By comparing sports and games in all four categories</a:t>
            </a:r>
          </a:p>
          <a:p>
            <a:pPr lvl="1"/>
            <a:r>
              <a:rPr lang="en-US" sz="2400" dirty="0" smtClean="0"/>
              <a:t>Development of the understanding required provides opportunities for higher order thinking from players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306</TotalTime>
  <Words>989</Words>
  <Application>Microsoft Macintosh PowerPoint</Application>
  <PresentationFormat>On-screen Show (4:3)</PresentationFormat>
  <Paragraphs>134</Paragraphs>
  <Slides>11</Slides>
  <Notes>5</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Civic</vt:lpstr>
      <vt:lpstr>Developing Effective Questioning In Teaching Games For Understanding (TGfU) </vt:lpstr>
      <vt:lpstr>Introduction </vt:lpstr>
      <vt:lpstr>Introduction </vt:lpstr>
      <vt:lpstr>TGfU </vt:lpstr>
      <vt:lpstr>TGfU And Questioning </vt:lpstr>
      <vt:lpstr>TGfU And Questioning </vt:lpstr>
      <vt:lpstr>Types of Questions </vt:lpstr>
      <vt:lpstr>Effective Questioning </vt:lpstr>
      <vt:lpstr>Effective Questioning </vt:lpstr>
      <vt:lpstr>Process To Develop Effective Questioning With TGfU </vt:lpstr>
      <vt:lpstr>Process To Develop Effective Questioning With TGfU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Effective Questioning In Teaching Games For Understanding (TGfU) </dc:title>
  <dc:creator>Krista</dc:creator>
  <cp:lastModifiedBy>Katie Knupper</cp:lastModifiedBy>
  <cp:revision>17</cp:revision>
  <dcterms:created xsi:type="dcterms:W3CDTF">2013-02-10T22:52:51Z</dcterms:created>
  <dcterms:modified xsi:type="dcterms:W3CDTF">2016-09-18T00:16:54Z</dcterms:modified>
</cp:coreProperties>
</file>