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3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01" autoAdjust="0"/>
  </p:normalViewPr>
  <p:slideViewPr>
    <p:cSldViewPr>
      <p:cViewPr varScale="1">
        <p:scale>
          <a:sx n="73" d="100"/>
          <a:sy n="73" d="100"/>
        </p:scale>
        <p:origin x="-10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92FE9-7E46-4EAC-BB1C-07BBC61C9EEB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E129A-020E-4CD8-8C24-1FBAC058C4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2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</a:t>
            </a:r>
            <a:r>
              <a:rPr lang="en-US" baseline="0" dirty="0" smtClean="0"/>
              <a:t> this to occur the teachers role is critical</a:t>
            </a:r>
          </a:p>
          <a:p>
            <a:r>
              <a:rPr lang="en-US" baseline="0" dirty="0" smtClean="0"/>
              <a:t> </a:t>
            </a:r>
            <a:r>
              <a:rPr lang="en-US" dirty="0" smtClean="0"/>
              <a:t>Teachers may be able to follow the TGFU game-practice game format, but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E129A-020E-4CD8-8C24-1FBAC058C47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games classification system is the TGFU framework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organizes games based on their primary rules, which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identify how the game is played and how winning can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achieved (Almond, 1986).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E129A-020E-4CD8-8C24-1FBAC058C47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E129A-020E-4CD8-8C24-1FBAC058C47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observing game play is whether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E129A-020E-4CD8-8C24-1FBAC058C47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6768FF9-7F98-45EE-9D47-8D967CCAAAF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F7EA15-AD97-4FA2-9A7C-E3ABE0E3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Fisette</a:t>
            </a:r>
            <a:r>
              <a:rPr lang="en-US" dirty="0" smtClean="0"/>
              <a:t> &amp; Mitchell, 2010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Frameworks for Diagnosing Student Performance Problems in Striking/Fielding and Target Games 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 Games For Understanding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Teaching games for </a:t>
            </a:r>
            <a:r>
              <a:rPr lang="en-US" dirty="0" smtClean="0"/>
              <a:t>understanding</a:t>
            </a:r>
          </a:p>
          <a:p>
            <a:pPr lvl="1"/>
            <a:r>
              <a:rPr lang="en-US" dirty="0" smtClean="0"/>
              <a:t> Uses </a:t>
            </a:r>
            <a:r>
              <a:rPr lang="en-US" dirty="0"/>
              <a:t>a constructivist approach to </a:t>
            </a:r>
            <a:r>
              <a:rPr lang="en-US" dirty="0" smtClean="0"/>
              <a:t>learning</a:t>
            </a:r>
          </a:p>
          <a:p>
            <a:pPr lvl="1"/>
            <a:r>
              <a:rPr lang="en-US" dirty="0" smtClean="0"/>
              <a:t>It builds on </a:t>
            </a:r>
            <a:r>
              <a:rPr lang="en-US" dirty="0"/>
              <a:t>students' prior knowledge of and experiences with sport-related games within </a:t>
            </a:r>
            <a:r>
              <a:rPr lang="en-US" dirty="0" smtClean="0"/>
              <a:t>a socially </a:t>
            </a:r>
            <a:r>
              <a:rPr lang="en-US" dirty="0"/>
              <a:t>constructed </a:t>
            </a:r>
            <a:r>
              <a:rPr lang="en-US" dirty="0" smtClean="0"/>
              <a:t>environment</a:t>
            </a:r>
            <a:endParaRPr lang="en-US" dirty="0"/>
          </a:p>
          <a:p>
            <a:r>
              <a:rPr lang="en-US" dirty="0" smtClean="0"/>
              <a:t>Instead of providing information</a:t>
            </a:r>
          </a:p>
          <a:p>
            <a:pPr lvl="1"/>
            <a:r>
              <a:rPr lang="en-US" dirty="0" smtClean="0"/>
              <a:t>Teachers present game </a:t>
            </a:r>
            <a:r>
              <a:rPr lang="en-US" dirty="0"/>
              <a:t>situations </a:t>
            </a:r>
            <a:r>
              <a:rPr lang="en-US" dirty="0" smtClean="0"/>
              <a:t>(tactical </a:t>
            </a:r>
            <a:r>
              <a:rPr lang="en-US" dirty="0"/>
              <a:t>problems) that challenge students with game </a:t>
            </a:r>
            <a:r>
              <a:rPr lang="en-US" dirty="0" smtClean="0"/>
              <a:t>tactics and </a:t>
            </a:r>
            <a:r>
              <a:rPr lang="en-US" dirty="0"/>
              <a:t>involve them in the decision-making process </a:t>
            </a:r>
            <a:endParaRPr lang="en-US" dirty="0" smtClean="0"/>
          </a:p>
          <a:p>
            <a:pPr lvl="2"/>
            <a:r>
              <a:rPr lang="en-US" sz="1400" dirty="0" smtClean="0"/>
              <a:t>(</a:t>
            </a:r>
            <a:r>
              <a:rPr lang="en-US" sz="1400" dirty="0"/>
              <a:t>Bunker &amp; Thorpe, 1982; </a:t>
            </a:r>
            <a:r>
              <a:rPr lang="en-US" sz="1400" dirty="0" smtClean="0"/>
              <a:t>Griffin, Butler</a:t>
            </a:r>
            <a:r>
              <a:rPr lang="en-US" sz="1400" dirty="0"/>
              <a:t>, Lombardo, &amp; </a:t>
            </a:r>
            <a:r>
              <a:rPr lang="en-US" sz="1400" dirty="0" err="1"/>
              <a:t>Nastasi</a:t>
            </a:r>
            <a:r>
              <a:rPr lang="en-US" sz="1400" dirty="0"/>
              <a:t>, 2003; Launder, 2001; Mitchell, </a:t>
            </a:r>
            <a:r>
              <a:rPr lang="en-US" sz="1400" dirty="0" err="1"/>
              <a:t>Oslin</a:t>
            </a:r>
            <a:r>
              <a:rPr lang="en-US" sz="1400" dirty="0"/>
              <a:t>, &amp; Griffin, </a:t>
            </a:r>
            <a:r>
              <a:rPr lang="en-US" sz="1400" dirty="0" smtClean="0"/>
              <a:t>2003,2006</a:t>
            </a:r>
            <a:r>
              <a:rPr lang="en-US" sz="1400" dirty="0"/>
              <a:t>; Turner, 2005</a:t>
            </a:r>
            <a:r>
              <a:rPr lang="en-US" sz="1400" dirty="0" smtClean="0"/>
              <a:t>)</a:t>
            </a:r>
          </a:p>
          <a:p>
            <a:r>
              <a:rPr lang="en-US" dirty="0" smtClean="0"/>
              <a:t>Students become responsible for their own learning</a:t>
            </a:r>
          </a:p>
          <a:p>
            <a:pPr lvl="1"/>
            <a:r>
              <a:rPr lang="en-US" dirty="0" smtClean="0"/>
              <a:t>While teachers facilitate students' learning process and opportunities</a:t>
            </a:r>
          </a:p>
          <a:p>
            <a:endParaRPr lang="en-US" sz="21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0235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Advocates </a:t>
            </a:r>
            <a:r>
              <a:rPr lang="en-US" dirty="0"/>
              <a:t>of TGFU </a:t>
            </a:r>
            <a:r>
              <a:rPr lang="en-US" dirty="0" smtClean="0"/>
              <a:t>argue </a:t>
            </a:r>
          </a:p>
          <a:p>
            <a:pPr lvl="1"/>
            <a:r>
              <a:rPr lang="en-US" dirty="0" smtClean="0"/>
              <a:t>As students </a:t>
            </a:r>
            <a:r>
              <a:rPr lang="en-US" dirty="0"/>
              <a:t>start to take ownership of their learning, they begin to feel a </a:t>
            </a:r>
            <a:r>
              <a:rPr lang="en-US" dirty="0" smtClean="0"/>
              <a:t>sense of empowerment</a:t>
            </a:r>
          </a:p>
          <a:p>
            <a:pPr lvl="2"/>
            <a:r>
              <a:rPr lang="en-US" dirty="0" smtClean="0"/>
              <a:t>Which </a:t>
            </a:r>
            <a:r>
              <a:rPr lang="en-US" dirty="0"/>
              <a:t>increases their level of engagement in sport-related </a:t>
            </a:r>
            <a:r>
              <a:rPr lang="en-US" dirty="0" smtClean="0"/>
              <a:t>games</a:t>
            </a:r>
          </a:p>
          <a:p>
            <a:pPr lvl="3"/>
            <a:r>
              <a:rPr lang="en-US" sz="1500" dirty="0" smtClean="0"/>
              <a:t>(Griffin </a:t>
            </a:r>
            <a:r>
              <a:rPr lang="en-US" sz="1500" dirty="0"/>
              <a:t>et al.; Mitchell et al., 2003, 2006; Turner</a:t>
            </a:r>
            <a:r>
              <a:rPr lang="en-US" sz="1500" dirty="0" smtClean="0"/>
              <a:t>)</a:t>
            </a:r>
          </a:p>
          <a:p>
            <a:r>
              <a:rPr lang="en-US" dirty="0" smtClean="0"/>
              <a:t> </a:t>
            </a:r>
            <a:r>
              <a:rPr lang="en-US" dirty="0"/>
              <a:t>A common goal for most </a:t>
            </a:r>
            <a:r>
              <a:rPr lang="en-US" dirty="0" smtClean="0"/>
              <a:t>physical education teachers</a:t>
            </a:r>
          </a:p>
          <a:p>
            <a:pPr lvl="1"/>
            <a:r>
              <a:rPr lang="en-US" dirty="0" smtClean="0"/>
              <a:t>Provide </a:t>
            </a:r>
            <a:r>
              <a:rPr lang="en-US" dirty="0"/>
              <a:t>students with opportunities that will enhance </a:t>
            </a:r>
            <a:r>
              <a:rPr lang="en-US" dirty="0" smtClean="0"/>
              <a:t>their enjoyment </a:t>
            </a:r>
            <a:r>
              <a:rPr lang="en-US" dirty="0"/>
              <a:t>of sport-related </a:t>
            </a:r>
            <a:r>
              <a:rPr lang="en-US" dirty="0" smtClean="0"/>
              <a:t>games</a:t>
            </a:r>
          </a:p>
          <a:p>
            <a:pPr lvl="2"/>
            <a:r>
              <a:rPr lang="en-US" dirty="0" smtClean="0"/>
              <a:t>In </a:t>
            </a:r>
            <a:r>
              <a:rPr lang="en-US" dirty="0"/>
              <a:t>the hope that they will continue being </a:t>
            </a:r>
            <a:r>
              <a:rPr lang="en-US" dirty="0" smtClean="0"/>
              <a:t>physically active </a:t>
            </a:r>
            <a:r>
              <a:rPr lang="en-US" dirty="0"/>
              <a:t>throughout their </a:t>
            </a:r>
            <a:r>
              <a:rPr lang="en-US" dirty="0" smtClean="0"/>
              <a:t>lifetime</a:t>
            </a:r>
          </a:p>
          <a:p>
            <a:r>
              <a:rPr lang="en-US" dirty="0" smtClean="0"/>
              <a:t> </a:t>
            </a:r>
            <a:r>
              <a:rPr lang="en-US" dirty="0"/>
              <a:t>This can be facilitated by exposing </a:t>
            </a:r>
            <a:r>
              <a:rPr lang="en-US" dirty="0" smtClean="0"/>
              <a:t>students</a:t>
            </a:r>
          </a:p>
          <a:p>
            <a:pPr lvl="1"/>
            <a:r>
              <a:rPr lang="en-US" dirty="0" smtClean="0"/>
              <a:t>Games </a:t>
            </a:r>
            <a:r>
              <a:rPr lang="en-US" dirty="0"/>
              <a:t>in which they learn to solve problems and make </a:t>
            </a:r>
            <a:r>
              <a:rPr lang="en-US" dirty="0" smtClean="0"/>
              <a:t>decisions</a:t>
            </a:r>
          </a:p>
          <a:p>
            <a:pPr lvl="2"/>
            <a:r>
              <a:rPr lang="en-US" dirty="0" smtClean="0"/>
              <a:t>In </a:t>
            </a:r>
            <a:r>
              <a:rPr lang="en-US" dirty="0"/>
              <a:t>order to </a:t>
            </a:r>
            <a:r>
              <a:rPr lang="en-US" dirty="0" smtClean="0"/>
              <a:t>extend their </a:t>
            </a:r>
            <a:r>
              <a:rPr lang="en-US" dirty="0"/>
              <a:t>game understanding beyond the school gymnasium and </a:t>
            </a:r>
            <a:r>
              <a:rPr lang="en-US" dirty="0" smtClean="0"/>
              <a:t>fields </a:t>
            </a:r>
            <a:endParaRPr lang="en-US" dirty="0"/>
          </a:p>
          <a:p>
            <a:r>
              <a:rPr lang="en-US" dirty="0" smtClean="0"/>
              <a:t>By beginning instruction </a:t>
            </a:r>
            <a:r>
              <a:rPr lang="en-US" dirty="0"/>
              <a:t>with a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are allowed to think tactically, make </a:t>
            </a:r>
            <a:r>
              <a:rPr lang="en-US" dirty="0" smtClean="0"/>
              <a:t>decisions, and </a:t>
            </a:r>
            <a:r>
              <a:rPr lang="en-US" dirty="0"/>
              <a:t>solve problems with their peers within the social dynamics of game </a:t>
            </a:r>
            <a:r>
              <a:rPr lang="en-US" dirty="0" smtClean="0"/>
              <a:t>play</a:t>
            </a:r>
          </a:p>
          <a:p>
            <a:pPr lvl="1"/>
            <a:r>
              <a:rPr lang="en-US" dirty="0" smtClean="0"/>
              <a:t> Students </a:t>
            </a:r>
            <a:r>
              <a:rPr lang="en-US" dirty="0"/>
              <a:t>learn skills and movements within a game </a:t>
            </a:r>
            <a:r>
              <a:rPr lang="en-US" dirty="0" smtClean="0"/>
              <a:t>context</a:t>
            </a:r>
          </a:p>
          <a:p>
            <a:pPr lvl="2"/>
            <a:r>
              <a:rPr lang="en-US" dirty="0" smtClean="0"/>
              <a:t> Which leads to </a:t>
            </a:r>
            <a:r>
              <a:rPr lang="en-US" dirty="0"/>
              <a:t>improved game understanding and performance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teachers role is critical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improvement of </a:t>
            </a:r>
            <a:r>
              <a:rPr lang="en-US" dirty="0" smtClean="0"/>
              <a:t>students‘ tactical </a:t>
            </a:r>
            <a:r>
              <a:rPr lang="en-US" dirty="0"/>
              <a:t>awareness and game understanding might not </a:t>
            </a:r>
            <a:r>
              <a:rPr lang="en-US" dirty="0" smtClean="0"/>
              <a:t>occur </a:t>
            </a:r>
          </a:p>
          <a:p>
            <a:pPr lvl="2"/>
            <a:r>
              <a:rPr lang="en-US" dirty="0" smtClean="0"/>
              <a:t>Without </a:t>
            </a:r>
            <a:r>
              <a:rPr lang="en-US" dirty="0"/>
              <a:t>the teacher's ability to observe game play </a:t>
            </a:r>
            <a:r>
              <a:rPr lang="en-US" dirty="0" smtClean="0"/>
              <a:t>and diagnose </a:t>
            </a:r>
            <a:r>
              <a:rPr lang="en-US" dirty="0"/>
              <a:t>performance problems </a:t>
            </a:r>
            <a:endParaRPr lang="en-US" dirty="0" smtClean="0"/>
          </a:p>
          <a:p>
            <a:pPr lvl="3"/>
            <a:r>
              <a:rPr lang="en-US" sz="1200" dirty="0" smtClean="0"/>
              <a:t>(Mitchell </a:t>
            </a:r>
            <a:r>
              <a:rPr lang="en-US" sz="1200" dirty="0"/>
              <a:t>&amp; Collier, 2009</a:t>
            </a:r>
            <a:r>
              <a:rPr lang="en-US" sz="1200" dirty="0" smtClean="0"/>
              <a:t>)</a:t>
            </a:r>
            <a:endParaRPr lang="en-US" sz="1200" dirty="0"/>
          </a:p>
          <a:p>
            <a:r>
              <a:rPr lang="en-US" dirty="0" smtClean="0"/>
              <a:t>Knowing </a:t>
            </a:r>
            <a:r>
              <a:rPr lang="en-US" dirty="0"/>
              <a:t>what questions to </a:t>
            </a:r>
            <a:r>
              <a:rPr lang="en-US" dirty="0" smtClean="0"/>
              <a:t>ask</a:t>
            </a:r>
          </a:p>
          <a:p>
            <a:pPr lvl="1"/>
            <a:r>
              <a:rPr lang="en-US" dirty="0" smtClean="0"/>
              <a:t>Diagnosing performance </a:t>
            </a:r>
            <a:r>
              <a:rPr lang="en-US" dirty="0"/>
              <a:t>problems based on students' game </a:t>
            </a:r>
            <a:r>
              <a:rPr lang="en-US" dirty="0" smtClean="0"/>
              <a:t>play</a:t>
            </a:r>
          </a:p>
          <a:p>
            <a:pPr lvl="1"/>
            <a:r>
              <a:rPr lang="en-US" dirty="0" smtClean="0"/>
              <a:t>Fostering </a:t>
            </a:r>
            <a:r>
              <a:rPr lang="en-US" dirty="0"/>
              <a:t>opportunities for students to think </a:t>
            </a:r>
            <a:r>
              <a:rPr lang="en-US" dirty="0" smtClean="0"/>
              <a:t>critically and solve </a:t>
            </a:r>
            <a:r>
              <a:rPr lang="en-US" dirty="0"/>
              <a:t>the tactical </a:t>
            </a:r>
            <a:r>
              <a:rPr lang="en-US" dirty="0" smtClean="0"/>
              <a:t>problem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Nature of Striking/Fielding and Target Games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Each classification has its own goals, primary rules, </a:t>
            </a:r>
            <a:r>
              <a:rPr lang="en-US" dirty="0" smtClean="0"/>
              <a:t>and problems </a:t>
            </a:r>
            <a:r>
              <a:rPr lang="en-US" dirty="0"/>
              <a:t>to be solved </a:t>
            </a:r>
            <a:endParaRPr lang="en-US" dirty="0" smtClean="0"/>
          </a:p>
          <a:p>
            <a:pPr lvl="1"/>
            <a:r>
              <a:rPr lang="en-US" dirty="0" smtClean="0"/>
              <a:t>Both </a:t>
            </a:r>
            <a:r>
              <a:rPr lang="en-US" dirty="0"/>
              <a:t>offensively and </a:t>
            </a:r>
            <a:r>
              <a:rPr lang="en-US" dirty="0" smtClean="0"/>
              <a:t>defensively</a:t>
            </a:r>
          </a:p>
          <a:p>
            <a:pPr lvl="1"/>
            <a:r>
              <a:rPr lang="en-US" dirty="0" smtClean="0"/>
              <a:t>There </a:t>
            </a:r>
            <a:r>
              <a:rPr lang="en-US" dirty="0"/>
              <a:t>are additional differences among the game categories.</a:t>
            </a:r>
          </a:p>
          <a:p>
            <a:pPr lvl="2"/>
            <a:r>
              <a:rPr lang="en-US" dirty="0" smtClean="0"/>
              <a:t>Invasion </a:t>
            </a:r>
            <a:r>
              <a:rPr lang="en-US" dirty="0"/>
              <a:t>and net/wall games tend to be </a:t>
            </a:r>
            <a:r>
              <a:rPr lang="en-US" dirty="0" smtClean="0"/>
              <a:t>the most </a:t>
            </a:r>
            <a:r>
              <a:rPr lang="en-US" dirty="0"/>
              <a:t>commonly taught in physical education </a:t>
            </a:r>
            <a:r>
              <a:rPr lang="en-US" dirty="0" smtClean="0"/>
              <a:t>curricula 	</a:t>
            </a:r>
          </a:p>
          <a:p>
            <a:pPr lvl="3"/>
            <a:r>
              <a:rPr lang="en-US" sz="1600" dirty="0" smtClean="0"/>
              <a:t>(Mitchell </a:t>
            </a:r>
            <a:r>
              <a:rPr lang="en-US" sz="1600" dirty="0"/>
              <a:t>&amp; Collier, 2009</a:t>
            </a:r>
            <a:r>
              <a:rPr lang="en-US" sz="1600" dirty="0" smtClean="0"/>
              <a:t>)</a:t>
            </a:r>
          </a:p>
          <a:p>
            <a:pPr lvl="2"/>
            <a:r>
              <a:rPr lang="en-US" dirty="0" smtClean="0"/>
              <a:t>Striking/fielding and target </a:t>
            </a:r>
            <a:r>
              <a:rPr lang="en-US" dirty="0"/>
              <a:t>games are taught less </a:t>
            </a:r>
            <a:r>
              <a:rPr lang="en-US" dirty="0" smtClean="0"/>
              <a:t>frequently</a:t>
            </a:r>
          </a:p>
          <a:p>
            <a:r>
              <a:rPr lang="en-US" dirty="0" smtClean="0"/>
              <a:t>Striking/fielding and target games </a:t>
            </a:r>
          </a:p>
          <a:p>
            <a:pPr lvl="1"/>
            <a:r>
              <a:rPr lang="en-US" dirty="0" smtClean="0"/>
              <a:t>Have less "flow" and a slower pace compared to invasion and net/wall games</a:t>
            </a:r>
          </a:p>
          <a:p>
            <a:pPr lvl="2"/>
            <a:r>
              <a:rPr lang="en-US" dirty="0" smtClean="0"/>
              <a:t>Which decreases the level of tactical complexity in them</a:t>
            </a:r>
          </a:p>
          <a:p>
            <a:r>
              <a:rPr lang="en-US" dirty="0" smtClean="0"/>
              <a:t> The slower paced nature of games such as softball and golf provides </a:t>
            </a:r>
          </a:p>
          <a:p>
            <a:pPr lvl="1"/>
            <a:r>
              <a:rPr lang="en-US" dirty="0" smtClean="0"/>
              <a:t>Students with more time to make fewer decisions within game play and gives teachers more opportunity to observe student performance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Nature of Striking/Fielding and Target Games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softball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tactical decisions </a:t>
            </a:r>
            <a:r>
              <a:rPr lang="en-US" dirty="0" smtClean="0"/>
              <a:t>that students </a:t>
            </a:r>
            <a:r>
              <a:rPr lang="en-US" dirty="0"/>
              <a:t>need to make are situation </a:t>
            </a:r>
            <a:r>
              <a:rPr lang="en-US" dirty="0" smtClean="0"/>
              <a:t>specific</a:t>
            </a:r>
          </a:p>
          <a:p>
            <a:pPr lvl="2"/>
            <a:r>
              <a:rPr lang="en-US" dirty="0" smtClean="0"/>
              <a:t> On offense</a:t>
            </a:r>
            <a:r>
              <a:rPr lang="en-US" dirty="0"/>
              <a:t>, a right-handed batter will need to determine </a:t>
            </a:r>
            <a:r>
              <a:rPr lang="en-US" dirty="0" smtClean="0"/>
              <a:t>where to </a:t>
            </a:r>
            <a:r>
              <a:rPr lang="en-US" dirty="0"/>
              <a:t>hit the ball with runners on first and second with one </a:t>
            </a:r>
            <a:r>
              <a:rPr lang="en-US" dirty="0" smtClean="0"/>
              <a:t>out</a:t>
            </a:r>
          </a:p>
          <a:p>
            <a:pPr lvl="2"/>
            <a:r>
              <a:rPr lang="en-US" dirty="0" smtClean="0"/>
              <a:t>Defensive players should understand where to </a:t>
            </a:r>
            <a:r>
              <a:rPr lang="en-US" dirty="0"/>
              <a:t>throw the ball, move to, </a:t>
            </a:r>
            <a:r>
              <a:rPr lang="en-US" dirty="0" smtClean="0"/>
              <a:t>or </a:t>
            </a:r>
            <a:r>
              <a:rPr lang="en-US" dirty="0"/>
              <a:t>cover, depending on where </a:t>
            </a:r>
            <a:r>
              <a:rPr lang="en-US" dirty="0" smtClean="0"/>
              <a:t>the ball </a:t>
            </a:r>
            <a:r>
              <a:rPr lang="en-US" dirty="0"/>
              <a:t>is </a:t>
            </a:r>
            <a:r>
              <a:rPr lang="en-US" dirty="0" smtClean="0"/>
              <a:t>hit</a:t>
            </a:r>
            <a:endParaRPr lang="en-US" dirty="0"/>
          </a:p>
          <a:p>
            <a:r>
              <a:rPr lang="en-US" dirty="0" smtClean="0"/>
              <a:t>In target games</a:t>
            </a:r>
          </a:p>
          <a:p>
            <a:pPr lvl="1"/>
            <a:r>
              <a:rPr lang="en-US" dirty="0" smtClean="0"/>
              <a:t>There is a greater emphasis on the set-up </a:t>
            </a:r>
            <a:r>
              <a:rPr lang="en-US" dirty="0"/>
              <a:t>and pre-shot routines-decisions that are made </a:t>
            </a:r>
            <a:r>
              <a:rPr lang="en-US" dirty="0" smtClean="0"/>
              <a:t>before skill </a:t>
            </a:r>
            <a:r>
              <a:rPr lang="en-US" dirty="0"/>
              <a:t>execution even takes place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Nature of Striking/Fielding and Target Games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Students </a:t>
            </a:r>
            <a:r>
              <a:rPr lang="en-US" dirty="0"/>
              <a:t>are unopposed 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Golf or bowling</a:t>
            </a:r>
          </a:p>
          <a:p>
            <a:r>
              <a:rPr lang="en-US" dirty="0" smtClean="0"/>
              <a:t>Student are opposed </a:t>
            </a:r>
          </a:p>
          <a:p>
            <a:pPr lvl="1"/>
            <a:r>
              <a:rPr lang="en-US" dirty="0" smtClean="0"/>
              <a:t>Croquet or bocce </a:t>
            </a:r>
          </a:p>
          <a:p>
            <a:r>
              <a:rPr lang="en-US" dirty="0" smtClean="0"/>
              <a:t>Playing golf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will </a:t>
            </a:r>
            <a:r>
              <a:rPr lang="en-US" dirty="0" smtClean="0"/>
              <a:t>first need </a:t>
            </a:r>
            <a:r>
              <a:rPr lang="en-US" dirty="0"/>
              <a:t>to select a club based on the distance to the target </a:t>
            </a:r>
            <a:r>
              <a:rPr lang="en-US" dirty="0" smtClean="0"/>
              <a:t>and potential </a:t>
            </a:r>
            <a:r>
              <a:rPr lang="en-US" dirty="0"/>
              <a:t>barriers </a:t>
            </a:r>
            <a:endParaRPr lang="en-US" dirty="0" smtClean="0"/>
          </a:p>
          <a:p>
            <a:pPr lvl="1"/>
            <a:r>
              <a:rPr lang="en-US" dirty="0" smtClean="0"/>
              <a:t>Accounting for </a:t>
            </a:r>
            <a:r>
              <a:rPr lang="en-US" dirty="0"/>
              <a:t>factors such as the "lie" and the </a:t>
            </a:r>
            <a:r>
              <a:rPr lang="en-US" dirty="0" smtClean="0"/>
              <a:t>wind </a:t>
            </a:r>
          </a:p>
          <a:p>
            <a:r>
              <a:rPr lang="en-US" dirty="0" smtClean="0"/>
              <a:t> </a:t>
            </a:r>
            <a:r>
              <a:rPr lang="en-US" dirty="0"/>
              <a:t>During a </a:t>
            </a:r>
            <a:r>
              <a:rPr lang="en-US" dirty="0" smtClean="0"/>
              <a:t>game shuffleboard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must determine whether they </a:t>
            </a:r>
            <a:r>
              <a:rPr lang="en-US" dirty="0" smtClean="0"/>
              <a:t>will try </a:t>
            </a:r>
            <a:r>
              <a:rPr lang="en-US" dirty="0"/>
              <a:t>to score or attempt to block their opponent from </a:t>
            </a:r>
            <a:r>
              <a:rPr lang="en-US" dirty="0" smtClean="0"/>
              <a:t>scoring</a:t>
            </a:r>
            <a:endParaRPr lang="en-US" dirty="0"/>
          </a:p>
          <a:p>
            <a:r>
              <a:rPr lang="en-US" dirty="0" smtClean="0"/>
              <a:t>Teachers </a:t>
            </a:r>
            <a:r>
              <a:rPr lang="en-US" dirty="0"/>
              <a:t>have additional </a:t>
            </a:r>
            <a:r>
              <a:rPr lang="en-US" dirty="0" smtClean="0"/>
              <a:t>time 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observe and diagnose performance problems that </a:t>
            </a:r>
            <a:r>
              <a:rPr lang="en-US" dirty="0" smtClean="0"/>
              <a:t>occur before </a:t>
            </a:r>
            <a:r>
              <a:rPr lang="en-US" dirty="0"/>
              <a:t>and during game </a:t>
            </a:r>
            <a:r>
              <a:rPr lang="en-US" dirty="0" smtClean="0"/>
              <a:t>play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Diagnosing and Addressing Game-Performance Problems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First </a:t>
            </a:r>
            <a:r>
              <a:rPr lang="en-US" dirty="0"/>
              <a:t>thing </a:t>
            </a:r>
            <a:r>
              <a:rPr lang="en-US" dirty="0" smtClean="0"/>
              <a:t>teachers need </a:t>
            </a:r>
            <a:r>
              <a:rPr lang="en-US" dirty="0"/>
              <a:t>to </a:t>
            </a:r>
            <a:r>
              <a:rPr lang="en-US" dirty="0" smtClean="0"/>
              <a:t>determine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students have a problem scoring or preventing their </a:t>
            </a:r>
            <a:r>
              <a:rPr lang="en-US" dirty="0" smtClean="0"/>
              <a:t>opponent from scoring</a:t>
            </a:r>
          </a:p>
          <a:p>
            <a:r>
              <a:rPr lang="en-US" dirty="0" smtClean="0"/>
              <a:t>Target games </a:t>
            </a:r>
          </a:p>
          <a:p>
            <a:pPr lvl="1"/>
            <a:r>
              <a:rPr lang="en-US" dirty="0" smtClean="0"/>
              <a:t>Teacher can again use the framework to diagnose why students are having problems scoring or preventing their opponent from scoring </a:t>
            </a:r>
          </a:p>
          <a:p>
            <a:r>
              <a:rPr lang="en-US" dirty="0" smtClean="0"/>
              <a:t>The problem diagnosis will focus only on scoring </a:t>
            </a:r>
          </a:p>
          <a:p>
            <a:pPr lvl="1"/>
            <a:r>
              <a:rPr lang="en-US" dirty="0" smtClean="0"/>
              <a:t>Because most target games taught in physical education are unopposed </a:t>
            </a:r>
          </a:p>
          <a:p>
            <a:pPr lvl="2"/>
            <a:r>
              <a:rPr lang="en-US" dirty="0" smtClean="0"/>
              <a:t>Golf and bowling </a:t>
            </a:r>
          </a:p>
          <a:p>
            <a:r>
              <a:rPr lang="en-US" dirty="0" smtClean="0"/>
              <a:t>Tactical decisions </a:t>
            </a:r>
          </a:p>
          <a:p>
            <a:pPr lvl="1"/>
            <a:r>
              <a:rPr lang="en-US" dirty="0" smtClean="0"/>
              <a:t>Are made before the skill is executed</a:t>
            </a:r>
          </a:p>
          <a:p>
            <a:pPr lvl="2"/>
            <a:r>
              <a:rPr lang="en-US" dirty="0" smtClean="0"/>
              <a:t>Unlike in invasion and net/wall games, in which decisions are more spontaneous and occur during game play</a:t>
            </a:r>
          </a:p>
          <a:p>
            <a:pPr lvl="3"/>
            <a:r>
              <a:rPr lang="en-US" sz="1400" dirty="0" smtClean="0"/>
              <a:t>(Mitchell et al, 2003)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Diagnosing and Addressing Game-Performance Problems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Novice </a:t>
            </a:r>
            <a:r>
              <a:rPr lang="en-US" dirty="0"/>
              <a:t>golfers </a:t>
            </a:r>
            <a:endParaRPr lang="en-US" dirty="0" smtClean="0"/>
          </a:p>
          <a:p>
            <a:pPr lvl="1"/>
            <a:r>
              <a:rPr lang="en-US" dirty="0" smtClean="0"/>
              <a:t>Might </a:t>
            </a:r>
            <a:r>
              <a:rPr lang="en-US" dirty="0"/>
              <a:t>have </a:t>
            </a:r>
            <a:r>
              <a:rPr lang="en-US" dirty="0" smtClean="0"/>
              <a:t>difficulty selecting </a:t>
            </a:r>
            <a:r>
              <a:rPr lang="en-US" dirty="0"/>
              <a:t>a club based on the distance to the </a:t>
            </a:r>
            <a:r>
              <a:rPr lang="en-US" dirty="0" smtClean="0"/>
              <a:t>target</a:t>
            </a:r>
          </a:p>
          <a:p>
            <a:pPr lvl="2"/>
            <a:r>
              <a:rPr lang="en-US" dirty="0" smtClean="0"/>
              <a:t>They </a:t>
            </a:r>
            <a:r>
              <a:rPr lang="en-US" dirty="0"/>
              <a:t>may be unfamiliar with the available choices and </a:t>
            </a:r>
            <a:r>
              <a:rPr lang="en-US" dirty="0" smtClean="0"/>
              <a:t>the stances </a:t>
            </a:r>
            <a:r>
              <a:rPr lang="en-US" dirty="0"/>
              <a:t>that align with each club </a:t>
            </a:r>
            <a:r>
              <a:rPr lang="en-US" dirty="0" smtClean="0"/>
              <a:t>selection</a:t>
            </a:r>
          </a:p>
          <a:p>
            <a:pPr lvl="3"/>
            <a:r>
              <a:rPr lang="en-US" dirty="0" smtClean="0"/>
              <a:t>Example, a student </a:t>
            </a:r>
            <a:r>
              <a:rPr lang="en-US" dirty="0"/>
              <a:t>may select a 3-iron instead of a 9-iron or </a:t>
            </a:r>
            <a:r>
              <a:rPr lang="en-US" dirty="0" smtClean="0"/>
              <a:t>pitching wedge </a:t>
            </a:r>
            <a:r>
              <a:rPr lang="en-US" dirty="0"/>
              <a:t>to chip the ball onto the green. </a:t>
            </a:r>
            <a:endParaRPr lang="en-US" dirty="0" smtClean="0"/>
          </a:p>
          <a:p>
            <a:pPr lvl="4"/>
            <a:r>
              <a:rPr lang="en-US" dirty="0" smtClean="0"/>
              <a:t>Since </a:t>
            </a:r>
            <a:r>
              <a:rPr lang="en-US" dirty="0"/>
              <a:t>they are </a:t>
            </a:r>
            <a:r>
              <a:rPr lang="en-US" dirty="0" smtClean="0"/>
              <a:t>unfamiliar with </a:t>
            </a:r>
            <a:r>
              <a:rPr lang="en-US" dirty="0"/>
              <a:t>their club selection, they set-up for a full </a:t>
            </a:r>
            <a:r>
              <a:rPr lang="en-US" dirty="0" smtClean="0"/>
              <a:t>swing instead </a:t>
            </a:r>
            <a:r>
              <a:rPr lang="en-US" dirty="0"/>
              <a:t>of a chip </a:t>
            </a:r>
            <a:r>
              <a:rPr lang="en-US" dirty="0" smtClean="0"/>
              <a:t>shot </a:t>
            </a:r>
          </a:p>
          <a:p>
            <a:r>
              <a:rPr lang="en-US" dirty="0" smtClean="0"/>
              <a:t>Bowling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might be </a:t>
            </a:r>
            <a:r>
              <a:rPr lang="en-US" dirty="0" smtClean="0"/>
              <a:t>able to </a:t>
            </a:r>
            <a:r>
              <a:rPr lang="en-US" dirty="0"/>
              <a:t>knock down pins with their first ball, but they may </a:t>
            </a:r>
            <a:r>
              <a:rPr lang="en-US" dirty="0" smtClean="0"/>
              <a:t>have difficulty </a:t>
            </a:r>
            <a:r>
              <a:rPr lang="en-US" dirty="0"/>
              <a:t>picking up a 5-10 </a:t>
            </a:r>
            <a:r>
              <a:rPr lang="en-US" dirty="0" smtClean="0"/>
              <a:t>split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Diagnosing and Addressing Game-Performance Problems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Teachers might observe </a:t>
            </a:r>
            <a:endParaRPr lang="en-US" dirty="0" smtClean="0"/>
          </a:p>
          <a:p>
            <a:pPr lvl="1"/>
            <a:r>
              <a:rPr lang="en-US" dirty="0" smtClean="0"/>
              <a:t>That the </a:t>
            </a:r>
            <a:r>
              <a:rPr lang="en-US" dirty="0"/>
              <a:t>students are inconsistent in their set-up and </a:t>
            </a:r>
            <a:r>
              <a:rPr lang="en-US" dirty="0" smtClean="0"/>
              <a:t>approach</a:t>
            </a:r>
          </a:p>
          <a:p>
            <a:pPr lvl="2"/>
            <a:r>
              <a:rPr lang="en-US" dirty="0" smtClean="0"/>
              <a:t>Which </a:t>
            </a:r>
            <a:r>
              <a:rPr lang="en-US" dirty="0"/>
              <a:t>demonstrates their lack of understanding of how to </a:t>
            </a:r>
            <a:r>
              <a:rPr lang="en-US" dirty="0" smtClean="0"/>
              <a:t>approach the </a:t>
            </a:r>
            <a:r>
              <a:rPr lang="en-US" dirty="0"/>
              <a:t>first and second bowls in a </a:t>
            </a:r>
            <a:r>
              <a:rPr lang="en-US" dirty="0" smtClean="0"/>
              <a:t>frame </a:t>
            </a:r>
          </a:p>
          <a:p>
            <a:r>
              <a:rPr lang="en-US" dirty="0" smtClean="0"/>
              <a:t>The </a:t>
            </a:r>
            <a:r>
              <a:rPr lang="en-US" dirty="0"/>
              <a:t>problem </a:t>
            </a:r>
            <a:endParaRPr lang="en-US" dirty="0" smtClean="0"/>
          </a:p>
          <a:p>
            <a:pPr lvl="1"/>
            <a:r>
              <a:rPr lang="en-US" dirty="0" smtClean="0"/>
              <a:t>Students </a:t>
            </a:r>
            <a:r>
              <a:rPr lang="en-US" dirty="0"/>
              <a:t>are having </a:t>
            </a:r>
            <a:r>
              <a:rPr lang="en-US" dirty="0" smtClean="0"/>
              <a:t>difficulty determining </a:t>
            </a:r>
            <a:r>
              <a:rPr lang="en-US" dirty="0"/>
              <a:t>how to approach a </a:t>
            </a:r>
            <a:r>
              <a:rPr lang="en-US" dirty="0" smtClean="0"/>
              <a:t>shot</a:t>
            </a:r>
          </a:p>
          <a:p>
            <a:r>
              <a:rPr lang="en-US" dirty="0" smtClean="0"/>
              <a:t>Teacher questioning </a:t>
            </a:r>
            <a:r>
              <a:rPr lang="en-US" dirty="0"/>
              <a:t>should guide students to think critically </a:t>
            </a:r>
            <a:r>
              <a:rPr lang="en-US" dirty="0" smtClean="0"/>
              <a:t>about what </a:t>
            </a:r>
            <a:r>
              <a:rPr lang="en-US" dirty="0"/>
              <a:t>they are doing before the shot or bowl that </a:t>
            </a:r>
            <a:r>
              <a:rPr lang="en-US" dirty="0" smtClean="0"/>
              <a:t>ultimately determines </a:t>
            </a:r>
            <a:r>
              <a:rPr lang="en-US" dirty="0"/>
              <a:t>the end </a:t>
            </a:r>
            <a:r>
              <a:rPr lang="en-US" dirty="0" smtClean="0"/>
              <a:t>product</a:t>
            </a:r>
          </a:p>
          <a:p>
            <a:pPr lvl="1"/>
            <a:r>
              <a:rPr lang="en-US" dirty="0" smtClean="0"/>
              <a:t>Getting </a:t>
            </a:r>
            <a:r>
              <a:rPr lang="en-US" dirty="0"/>
              <a:t>the ball on the </a:t>
            </a:r>
            <a:r>
              <a:rPr lang="en-US" dirty="0" smtClean="0"/>
              <a:t>green or </a:t>
            </a:r>
            <a:r>
              <a:rPr lang="en-US" dirty="0"/>
              <a:t>picking up the </a:t>
            </a:r>
            <a:r>
              <a:rPr lang="en-US" dirty="0" smtClean="0"/>
              <a:t>spare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81000"/>
            <a:ext cx="8534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Framework For Diagnosing Performance Problems In Target Games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r="1266" b="50769"/>
          <a:stretch>
            <a:fillRect/>
          </a:stretch>
        </p:blipFill>
        <p:spPr bwMode="auto">
          <a:xfrm>
            <a:off x="990600" y="1447800"/>
            <a:ext cx="7162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Framework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TGFU philosophy </a:t>
            </a:r>
            <a:endParaRPr lang="en-US" dirty="0" smtClean="0"/>
          </a:p>
          <a:p>
            <a:pPr lvl="1"/>
            <a:r>
              <a:rPr lang="en-US" dirty="0" smtClean="0"/>
              <a:t>Emphasizes </a:t>
            </a:r>
            <a:r>
              <a:rPr lang="en-US" dirty="0"/>
              <a:t>that students need </a:t>
            </a:r>
            <a:r>
              <a:rPr lang="en-US" dirty="0" smtClean="0"/>
              <a:t>to know </a:t>
            </a:r>
            <a:r>
              <a:rPr lang="en-US" i="1" dirty="0"/>
              <a:t>what to do before they know how to do it </a:t>
            </a:r>
            <a:endParaRPr lang="en-US" i="1" dirty="0" smtClean="0"/>
          </a:p>
          <a:p>
            <a:pPr lvl="2"/>
            <a:r>
              <a:rPr lang="en-US" sz="1200" i="1" dirty="0" smtClean="0"/>
              <a:t>(</a:t>
            </a:r>
            <a:r>
              <a:rPr lang="en-US" sz="1200" i="1" dirty="0"/>
              <a:t>Bunker </a:t>
            </a:r>
            <a:r>
              <a:rPr lang="en-US" sz="1200" i="1" dirty="0" smtClean="0"/>
              <a:t>&amp; </a:t>
            </a:r>
            <a:r>
              <a:rPr lang="en-US" sz="1200" dirty="0" smtClean="0"/>
              <a:t>Thorpe</a:t>
            </a:r>
            <a:r>
              <a:rPr lang="en-US" sz="1200" dirty="0"/>
              <a:t>, 1982; Mitchell et </a:t>
            </a:r>
            <a:r>
              <a:rPr lang="en-US" sz="1200" dirty="0" smtClean="0"/>
              <a:t>al., </a:t>
            </a:r>
            <a:r>
              <a:rPr lang="en-US" sz="1200" dirty="0"/>
              <a:t>2003, 2006</a:t>
            </a:r>
            <a:r>
              <a:rPr lang="en-US" sz="1200" dirty="0" smtClean="0"/>
              <a:t>)</a:t>
            </a:r>
          </a:p>
          <a:p>
            <a:r>
              <a:rPr lang="en-US" dirty="0" smtClean="0"/>
              <a:t>Implementing </a:t>
            </a:r>
          </a:p>
          <a:p>
            <a:pPr lvl="1"/>
            <a:r>
              <a:rPr lang="en-US" dirty="0" smtClean="0"/>
              <a:t>Set Up</a:t>
            </a:r>
          </a:p>
          <a:p>
            <a:pPr lvl="1"/>
            <a:r>
              <a:rPr lang="en-US" dirty="0" smtClean="0"/>
              <a:t>Game 1 </a:t>
            </a:r>
          </a:p>
          <a:p>
            <a:pPr lvl="1"/>
            <a:r>
              <a:rPr lang="en-US" dirty="0" smtClean="0"/>
              <a:t>Questions</a:t>
            </a:r>
          </a:p>
          <a:p>
            <a:pPr lvl="1"/>
            <a:r>
              <a:rPr lang="en-US" dirty="0" smtClean="0"/>
              <a:t>Situated Practice</a:t>
            </a:r>
          </a:p>
          <a:p>
            <a:pPr lvl="1"/>
            <a:r>
              <a:rPr lang="en-US" dirty="0" smtClean="0"/>
              <a:t>Game 2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Games-Practice-Games Format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15240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Problem-Diagnosis Framework </a:t>
            </a:r>
          </a:p>
          <a:p>
            <a:pPr lvl="1"/>
            <a:r>
              <a:rPr lang="en-US" dirty="0" smtClean="0"/>
              <a:t>Designed to simplify the challenges that teachers face in pinpointing student performance problems during game play</a:t>
            </a:r>
          </a:p>
          <a:p>
            <a:r>
              <a:rPr lang="en-US" dirty="0" smtClean="0"/>
              <a:t>The framework guides teachers </a:t>
            </a:r>
          </a:p>
          <a:p>
            <a:pPr lvl="1"/>
            <a:r>
              <a:rPr lang="en-US" dirty="0" smtClean="0"/>
              <a:t>To formulate thought-provoking questions to enable students to determine the problems and potential solutions for themselves</a:t>
            </a:r>
          </a:p>
          <a:p>
            <a:r>
              <a:rPr lang="en-US" dirty="0" smtClean="0"/>
              <a:t> The problem-diagnosis frameworks</a:t>
            </a:r>
          </a:p>
          <a:p>
            <a:pPr lvl="1"/>
            <a:r>
              <a:rPr lang="en-US" dirty="0" smtClean="0"/>
              <a:t>Can be used to prepare questions for student s, determine instructional foci, identify teachable moments or relevant points for feedback, and for formative and potentially summative assessment purposes</a:t>
            </a:r>
          </a:p>
          <a:p>
            <a:r>
              <a:rPr lang="en-US" dirty="0" smtClean="0"/>
              <a:t>As teachers </a:t>
            </a:r>
          </a:p>
          <a:p>
            <a:pPr lvl="1"/>
            <a:r>
              <a:rPr lang="en-US" dirty="0" smtClean="0"/>
              <a:t>Become more proficient in diagnosing problems and creating questions that foster critical thinking, they can have students observe and assess </a:t>
            </a:r>
            <a:r>
              <a:rPr lang="en-US" smtClean="0"/>
              <a:t>their peers</a:t>
            </a:r>
            <a:endParaRPr lang="en-US" dirty="0" smtClean="0"/>
          </a:p>
          <a:p>
            <a:pPr lvl="2"/>
            <a:r>
              <a:rPr lang="en-US" dirty="0" smtClean="0"/>
              <a:t>Which can increase students' game understanding and overall game performance</a:t>
            </a:r>
          </a:p>
          <a:p>
            <a:r>
              <a:rPr lang="en-US" dirty="0" smtClean="0"/>
              <a:t>The problem-diagnosis frameworks provide </a:t>
            </a:r>
          </a:p>
          <a:p>
            <a:pPr lvl="1"/>
            <a:r>
              <a:rPr lang="en-US" dirty="0" smtClean="0"/>
              <a:t>Observational tools that have the potential to guide their instructional foci as they attempt to increase students game understanding and performance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190</TotalTime>
  <Words>1187</Words>
  <Application>Microsoft Macintosh PowerPoint</Application>
  <PresentationFormat>On-screen Show (4:3)</PresentationFormat>
  <Paragraphs>128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Frameworks for Diagnosing Student Performance Problems in Striking/Fielding and Target Games  </vt:lpstr>
      <vt:lpstr>Teaching Games For Understanding </vt:lpstr>
      <vt:lpstr>Introduction </vt:lpstr>
      <vt:lpstr>Introduction </vt:lpstr>
      <vt:lpstr>Nature of Striking/Fielding and Target Games </vt:lpstr>
      <vt:lpstr>Nature of Striking/Fielding and Target Games </vt:lpstr>
      <vt:lpstr>Nature of Striking/Fielding and Target Games </vt:lpstr>
      <vt:lpstr>Diagnosing and Addressing Game-Performance Problems </vt:lpstr>
      <vt:lpstr>Diagnosing and Addressing Game-Performance Problems </vt:lpstr>
      <vt:lpstr>Diagnosing and Addressing Game-Performance Problems </vt:lpstr>
      <vt:lpstr>Framework For Diagnosing Performance Problems In Target Games </vt:lpstr>
      <vt:lpstr>Implementing The Framework </vt:lpstr>
      <vt:lpstr>Games-Practice-Games Format 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Frameworks for Diagnosing Student Performance Problems in Striking/Fielding and Target Games  </dc:title>
  <dc:creator>Krista</dc:creator>
  <cp:lastModifiedBy>Katie Knupper</cp:lastModifiedBy>
  <cp:revision>21</cp:revision>
  <dcterms:created xsi:type="dcterms:W3CDTF">2013-03-12T18:03:17Z</dcterms:created>
  <dcterms:modified xsi:type="dcterms:W3CDTF">2016-12-06T07:02:17Z</dcterms:modified>
</cp:coreProperties>
</file>