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78" autoAdjust="0"/>
    <p:restoredTop sz="76413" autoAdjust="0"/>
  </p:normalViewPr>
  <p:slideViewPr>
    <p:cSldViewPr>
      <p:cViewPr varScale="1">
        <p:scale>
          <a:sx n="67" d="100"/>
          <a:sy n="67" d="100"/>
        </p:scale>
        <p:origin x="-120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E854A3-46A1-4290-A0BF-83FFD5BCA4BC}" type="datetimeFigureOut">
              <a:rPr lang="en-US" smtClean="0"/>
              <a:t>12/5/16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CFAD28-DF72-46C6-BA0A-D8DD3F893462}" type="slidenum">
              <a:rPr lang="en-US" smtClean="0"/>
              <a:t>‹#›</a:t>
            </a:fld>
            <a:endParaRPr lang="en-US" dirty="0"/>
          </a:p>
        </p:txBody>
      </p:sp>
    </p:spTree>
    <p:extLst>
      <p:ext uri="{BB962C8B-B14F-4D97-AF65-F5344CB8AC3E}">
        <p14:creationId xmlns:p14="http://schemas.microsoft.com/office/powerpoint/2010/main" val="106153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CFAD28-DF72-46C6-BA0A-D8DD3F893462}" type="slidenum">
              <a:rPr lang="en-US" smtClean="0"/>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CFAD28-DF72-46C6-BA0A-D8DD3F893462}" type="slidenum">
              <a:rPr lang="en-US" smtClean="0"/>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CFAD28-DF72-46C6-BA0A-D8DD3F893462}" type="slidenum">
              <a:rPr lang="en-US" smtClean="0"/>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CFAD28-DF72-46C6-BA0A-D8DD3F893462}" type="slidenum">
              <a:rPr lang="en-US" smtClean="0"/>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CFAD28-DF72-46C6-BA0A-D8DD3F893462}" type="slidenum">
              <a:rPr lang="en-US" smtClean="0"/>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CFAD28-DF72-46C6-BA0A-D8DD3F893462}" type="slidenum">
              <a:rPr lang="en-US" smtClean="0"/>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CFAD28-DF72-46C6-BA0A-D8DD3F893462}" type="slidenum">
              <a:rPr lang="en-US" smtClean="0"/>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CFAD28-DF72-46C6-BA0A-D8DD3F893462}" type="slidenum">
              <a:rPr lang="en-US" smtClean="0"/>
              <a:t>11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A5E991F-19D3-4338-84FB-276E5933C5F3}" type="datetimeFigureOut">
              <a:rPr lang="en-US" smtClean="0"/>
              <a:t>12/5/16</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2F96D03-6AD4-4BE6-93CC-826C2E4A9D23}"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A5E991F-19D3-4338-84FB-276E5933C5F3}" type="datetimeFigureOut">
              <a:rPr lang="en-US" smtClean="0"/>
              <a:t>12/5/16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92F96D03-6AD4-4BE6-93CC-826C2E4A9D23}"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CA5E991F-19D3-4338-84FB-276E5933C5F3}" type="datetimeFigureOut">
              <a:rPr lang="en-US" smtClean="0"/>
              <a:t>12/5/16</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2F96D03-6AD4-4BE6-93CC-826C2E4A9D23}"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CA5E991F-19D3-4338-84FB-276E5933C5F3}" type="datetimeFigureOut">
              <a:rPr lang="en-US" smtClean="0"/>
              <a:t>12/5/16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F96D03-6AD4-4BE6-93CC-826C2E4A9D23}" type="slidenum">
              <a:rPr lang="en-US" smtClean="0"/>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A5E991F-19D3-4338-84FB-276E5933C5F3}" type="datetimeFigureOut">
              <a:rPr lang="en-US" smtClean="0"/>
              <a:t>12/5/16</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2F96D03-6AD4-4BE6-93CC-826C2E4A9D23}"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A5E991F-19D3-4338-84FB-276E5933C5F3}" type="datetimeFigureOut">
              <a:rPr lang="en-US" smtClean="0"/>
              <a:t>12/5/16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92F96D03-6AD4-4BE6-93CC-826C2E4A9D23}"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CA5E991F-19D3-4338-84FB-276E5933C5F3}" type="datetimeFigureOut">
              <a:rPr lang="en-US" smtClean="0"/>
              <a:t>12/5/16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2F96D03-6AD4-4BE6-93CC-826C2E4A9D23}"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2F96D03-6AD4-4BE6-93CC-826C2E4A9D23}" type="slidenum">
              <a:rPr lang="en-US" smtClean="0"/>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CA5E991F-19D3-4338-84FB-276E5933C5F3}" type="datetimeFigureOut">
              <a:rPr lang="en-US" smtClean="0"/>
              <a:t>12/5/16</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92F96D03-6AD4-4BE6-93CC-826C2E4A9D23}"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CA5E991F-19D3-4338-84FB-276E5933C5F3}" type="datetimeFigureOut">
              <a:rPr lang="en-US" smtClean="0"/>
              <a:t>12/5/16</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5E991F-19D3-4338-84FB-276E5933C5F3}" type="datetimeFigureOut">
              <a:rPr lang="en-US" smtClean="0"/>
              <a:t>12/5/16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F96D03-6AD4-4BE6-93CC-826C2E4A9D23}"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92F96D03-6AD4-4BE6-93CC-826C2E4A9D23}"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5E991F-19D3-4338-84FB-276E5933C5F3}" type="datetimeFigureOut">
              <a:rPr lang="en-US" smtClean="0"/>
              <a:t>12/5/16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A5E991F-19D3-4338-84FB-276E5933C5F3}" type="datetimeFigureOut">
              <a:rPr lang="en-US" smtClean="0"/>
              <a:t>12/5/16</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2F96D03-6AD4-4BE6-93CC-826C2E4A9D23}"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Hopper &amp; Bell, 2005</a:t>
            </a:r>
            <a:endParaRPr lang="en-US" dirty="0"/>
          </a:p>
        </p:txBody>
      </p:sp>
      <p:sp>
        <p:nvSpPr>
          <p:cNvPr id="2" name="Title 1"/>
          <p:cNvSpPr>
            <a:spLocks noGrp="1"/>
          </p:cNvSpPr>
          <p:nvPr>
            <p:ph type="ctrTitle"/>
          </p:nvPr>
        </p:nvSpPr>
        <p:spPr/>
        <p:txBody>
          <a:bodyPr/>
          <a:lstStyle/>
          <a:p>
            <a:r>
              <a:rPr lang="en-US" dirty="0" smtClean="0"/>
              <a:t>Can We Play That Game Again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Children need to play games early in a lesson</a:t>
            </a:r>
          </a:p>
          <a:p>
            <a:pPr lvl="1"/>
            <a:r>
              <a:rPr lang="en-US" dirty="0" smtClean="0"/>
              <a:t>The games they play need to be modified to suit their physical, mental and social abilities</a:t>
            </a:r>
          </a:p>
          <a:p>
            <a:r>
              <a:rPr lang="en-US" i="1" dirty="0" smtClean="0"/>
              <a:t>TGfU Approach enables </a:t>
            </a:r>
          </a:p>
          <a:p>
            <a:pPr lvl="1"/>
            <a:r>
              <a:rPr lang="en-US" i="1" dirty="0" smtClean="0"/>
              <a:t>students to realize from playing modified games “what to do” and a need to know “how to do it” is created as a pre-requisite to leaning a skill</a:t>
            </a:r>
          </a:p>
          <a:p>
            <a:pPr lvl="2"/>
            <a:r>
              <a:rPr lang="en-US" sz="2600" dirty="0" smtClean="0"/>
              <a:t>the teacher introduces the pupil to a modified game related to the adult game that focuses on a skill or strategy of play that the student needs to develop</a:t>
            </a:r>
            <a:endParaRPr lang="en-US" i="1" dirty="0" smtClean="0"/>
          </a:p>
          <a:p>
            <a:r>
              <a:rPr lang="en-US" dirty="0" smtClean="0"/>
              <a:t>Through a series of guided discovery questions </a:t>
            </a:r>
          </a:p>
          <a:p>
            <a:pPr lvl="1"/>
            <a:r>
              <a:rPr lang="en-US" dirty="0" smtClean="0"/>
              <a:t>Teacher enables the child to realize </a:t>
            </a:r>
          </a:p>
          <a:p>
            <a:pPr lvl="2"/>
            <a:r>
              <a:rPr lang="en-US" dirty="0" smtClean="0"/>
              <a:t>strategic (ways of playing)</a:t>
            </a:r>
          </a:p>
          <a:p>
            <a:pPr lvl="2"/>
            <a:r>
              <a:rPr lang="en-US" dirty="0" smtClean="0"/>
              <a:t>tactical (how to beat an opponent) </a:t>
            </a:r>
          </a:p>
          <a:p>
            <a:pPr lvl="2"/>
            <a:r>
              <a:rPr lang="en-US" dirty="0" smtClean="0"/>
              <a:t>technical (biomechanics of skill performance) aspects of playing a game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normAutofit fontScale="92500"/>
          </a:bodyPr>
          <a:lstStyle/>
          <a:p>
            <a:r>
              <a:rPr lang="en-US" dirty="0" smtClean="0"/>
              <a:t>TGFU approach </a:t>
            </a:r>
          </a:p>
          <a:p>
            <a:pPr lvl="1"/>
            <a:r>
              <a:rPr lang="en-US" dirty="0" smtClean="0"/>
              <a:t>Teacher teaches the why' of playing a game, before the technical 'how' of doing the skills for the adult game.</a:t>
            </a:r>
          </a:p>
          <a:p>
            <a:r>
              <a:rPr lang="en-US" dirty="0" smtClean="0"/>
              <a:t>Focus on the child playing the game before the child is taught a skill </a:t>
            </a:r>
          </a:p>
          <a:p>
            <a:pPr lvl="1"/>
            <a:r>
              <a:rPr lang="en-US" dirty="0" smtClean="0"/>
              <a:t>Allows the child to understand what it is they are learning from a need to know</a:t>
            </a:r>
          </a:p>
          <a:p>
            <a:r>
              <a:rPr lang="en-US" dirty="0" smtClean="0"/>
              <a:t>Essential characteristic of the TGFU approach </a:t>
            </a:r>
          </a:p>
          <a:p>
            <a:pPr lvl="1"/>
            <a:r>
              <a:rPr lang="en-US" dirty="0" smtClean="0"/>
              <a:t>Games develop from within a games classification system. The system enables low-organized, simple focused games to develop into lead-up, modified games that eventually become formal adult games </a:t>
            </a:r>
          </a:p>
          <a:p>
            <a:pPr lvl="2"/>
            <a:r>
              <a:rPr lang="en-US" dirty="0" smtClean="0"/>
              <a:t>(Wall &amp; Murray, 1994).</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Net/Wall Game </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Principles for a net/wall game</a:t>
            </a:r>
          </a:p>
          <a:p>
            <a:pPr marL="788670" lvl="1" indent="-514350">
              <a:buNone/>
            </a:pPr>
            <a:r>
              <a:rPr lang="en-US" sz="2600" dirty="0" smtClean="0"/>
              <a:t>1.) Consistency</a:t>
            </a:r>
          </a:p>
          <a:p>
            <a:pPr lvl="2"/>
            <a:r>
              <a:rPr lang="en-US" dirty="0" smtClean="0"/>
              <a:t>Initial intent in net/wall games to get the ball in the play area more often than your opponent. </a:t>
            </a:r>
          </a:p>
          <a:p>
            <a:pPr lvl="3"/>
            <a:r>
              <a:rPr lang="en-US" dirty="0" smtClean="0"/>
              <a:t>This skill can be developed with co-operative games where students work with their partners to keep the ball in play as often as possible.</a:t>
            </a:r>
          </a:p>
          <a:p>
            <a:pPr lvl="1">
              <a:buNone/>
            </a:pPr>
            <a:r>
              <a:rPr lang="en-US" sz="2600" dirty="0" smtClean="0"/>
              <a:t>2.) Placement and Positioning</a:t>
            </a:r>
          </a:p>
          <a:p>
            <a:pPr lvl="2"/>
            <a:r>
              <a:rPr lang="en-US" dirty="0" smtClean="0"/>
              <a:t>" In this principle students make it more difficult for their opponents to get the ball in play by placing the ball in areas where their opponents will have the most difficulty returning the ball</a:t>
            </a:r>
          </a:p>
          <a:p>
            <a:pPr lvl="3"/>
            <a:r>
              <a:rPr lang="en-US" dirty="0" smtClean="0"/>
              <a:t>If the students' opponents are doing the same, then they need to take positions to cover the play area effectively in which their opponents will try to place the ball.</a:t>
            </a:r>
          </a:p>
          <a:p>
            <a:pPr lvl="1">
              <a:buNone/>
            </a:pPr>
            <a:r>
              <a:rPr lang="en-US" dirty="0" smtClean="0"/>
              <a:t>3.) Spin/Power</a:t>
            </a:r>
          </a:p>
          <a:p>
            <a:pPr lvl="2"/>
            <a:r>
              <a:rPr lang="en-US" dirty="0" smtClean="0"/>
              <a:t>Students hit the ball to make it more difficult for their opponents to return it.</a:t>
            </a:r>
          </a:p>
          <a:p>
            <a:pPr lvl="3"/>
            <a:r>
              <a:rPr lang="en-US" dirty="0" smtClean="0"/>
              <a:t>The “spin/power” principle requires refined technical skill to impart appropriate spin and to control the power transferred onto a ball</a:t>
            </a:r>
          </a:p>
          <a:p>
            <a:pPr lvl="4"/>
            <a:r>
              <a:rPr lang="en-US" dirty="0" smtClean="0"/>
              <a:t>This principle develops more in advanced</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Line Game </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Warm-up </a:t>
            </a:r>
          </a:p>
          <a:p>
            <a:pPr lvl="1"/>
            <a:r>
              <a:rPr lang="en-US" dirty="0" smtClean="0"/>
              <a:t>Students have moved vigorously, stretching as they move and manipulated a ball, organize the students into pairs</a:t>
            </a:r>
          </a:p>
          <a:p>
            <a:r>
              <a:rPr lang="en-US" dirty="0" smtClean="0"/>
              <a:t>Ask the students to use two pylons to make a line approximately one and half meters apart. </a:t>
            </a:r>
          </a:p>
          <a:p>
            <a:pPr lvl="1"/>
            <a:r>
              <a:rPr lang="en-US" dirty="0" smtClean="0"/>
              <a:t>Preferably, the pylons are placed on a line marked on the ground</a:t>
            </a:r>
          </a:p>
          <a:p>
            <a:r>
              <a:rPr lang="en-US" dirty="0" smtClean="0"/>
              <a:t>Rules </a:t>
            </a:r>
          </a:p>
          <a:p>
            <a:pPr lvl="1"/>
            <a:r>
              <a:rPr lang="en-US" dirty="0" smtClean="0"/>
              <a:t>"When you throw the ball it must bounce once on your side of the line and between the pylons. </a:t>
            </a:r>
          </a:p>
          <a:p>
            <a:pPr lvl="1"/>
            <a:r>
              <a:rPr lang="en-US" dirty="0" smtClean="0"/>
              <a:t>Your partner must catch the ball before it bounces again on his or her side of the line.“</a:t>
            </a:r>
          </a:p>
          <a:p>
            <a:r>
              <a:rPr lang="en-US" dirty="0" smtClean="0"/>
              <a:t>Ask them the following tactical spatial question focused on </a:t>
            </a:r>
            <a:r>
              <a:rPr lang="en-US" u="sng" dirty="0" smtClean="0"/>
              <a:t>consistency</a:t>
            </a:r>
          </a:p>
          <a:p>
            <a:pPr lvl="1"/>
            <a:r>
              <a:rPr lang="en-US" dirty="0" smtClean="0"/>
              <a:t>"Where should you throw the ball to make it easy for your partner to catch?"</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Line Game </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Develop the second net/wall principle of </a:t>
            </a:r>
            <a:r>
              <a:rPr lang="en-US" u="sng" dirty="0" smtClean="0"/>
              <a:t>placement and positioning</a:t>
            </a:r>
          </a:p>
          <a:p>
            <a:pPr lvl="1"/>
            <a:r>
              <a:rPr lang="en-US" dirty="0" smtClean="0"/>
              <a:t>As the children start to play consistently</a:t>
            </a:r>
          </a:p>
          <a:p>
            <a:r>
              <a:rPr lang="en-US" dirty="0" smtClean="0"/>
              <a:t>A new rule can be introduced </a:t>
            </a:r>
          </a:p>
          <a:p>
            <a:pPr lvl="1"/>
            <a:r>
              <a:rPr lang="en-US" dirty="0" smtClean="0"/>
              <a:t>In the same game as before, try to send the ball so that your partner has to move. </a:t>
            </a:r>
          </a:p>
          <a:p>
            <a:pPr lvl="1"/>
            <a:r>
              <a:rPr lang="en-US" dirty="0" smtClean="0"/>
              <a:t>After catching the ball you must send the ball straight away from where you catch it.</a:t>
            </a:r>
          </a:p>
          <a:p>
            <a:r>
              <a:rPr lang="en-US" dirty="0" smtClean="0"/>
              <a:t>Ask students the following</a:t>
            </a:r>
          </a:p>
          <a:p>
            <a:pPr lvl="1"/>
            <a:r>
              <a:rPr lang="en-US" dirty="0" smtClean="0"/>
              <a:t>Where should you send the ball to make your partner move?</a:t>
            </a:r>
          </a:p>
          <a:p>
            <a:pPr lvl="1"/>
            <a:r>
              <a:rPr lang="en-US" dirty="0" smtClean="0"/>
              <a:t>Where should you stand after sending the ball?</a:t>
            </a:r>
          </a:p>
          <a:p>
            <a:r>
              <a:rPr lang="en-US" dirty="0" smtClean="0"/>
              <a:t>At this point students are ready to make it competitive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Line Game </a:t>
            </a:r>
            <a:endParaRPr lang="en-US" dirty="0"/>
          </a:p>
        </p:txBody>
      </p:sp>
      <p:sp>
        <p:nvSpPr>
          <p:cNvPr id="3" name="Content Placeholder 2"/>
          <p:cNvSpPr>
            <a:spLocks noGrp="1"/>
          </p:cNvSpPr>
          <p:nvPr>
            <p:ph sz="quarter" idx="1"/>
          </p:nvPr>
        </p:nvSpPr>
        <p:spPr/>
        <p:txBody>
          <a:bodyPr>
            <a:normAutofit fontScale="92500"/>
          </a:bodyPr>
          <a:lstStyle/>
          <a:p>
            <a:r>
              <a:rPr lang="en-US" dirty="0" smtClean="0"/>
              <a:t>Ability to move side-ways is challenged</a:t>
            </a:r>
          </a:p>
          <a:p>
            <a:pPr lvl="1"/>
            <a:r>
              <a:rPr lang="en-US" dirty="0" smtClean="0"/>
              <a:t>From a basic ready position students realize the need to push off the outside foot with bent knees to move side-ways effectively</a:t>
            </a:r>
          </a:p>
          <a:p>
            <a:r>
              <a:rPr lang="en-US" dirty="0" smtClean="0"/>
              <a:t>Rules</a:t>
            </a:r>
          </a:p>
          <a:p>
            <a:pPr lvl="1"/>
            <a:r>
              <a:rPr lang="en-US" dirty="0" smtClean="0"/>
              <a:t>Decide how you will score your game and how you will re-start the game when a point has been won</a:t>
            </a:r>
          </a:p>
          <a:p>
            <a:pPr lvl="1"/>
            <a:r>
              <a:rPr lang="en-US" dirty="0" smtClean="0"/>
              <a:t>When you play, make sure to send the ball immediately after catching it </a:t>
            </a:r>
          </a:p>
          <a:p>
            <a:r>
              <a:rPr lang="en-US" dirty="0" smtClean="0"/>
              <a:t>Ask the following tactical force-question focused on the principle of play </a:t>
            </a:r>
            <a:r>
              <a:rPr lang="en-US" u="sng" dirty="0" smtClean="0"/>
              <a:t>spin and power</a:t>
            </a:r>
          </a:p>
          <a:p>
            <a:pPr lvl="1"/>
            <a:r>
              <a:rPr lang="en-US" dirty="0" smtClean="0"/>
              <a:t>What happens when you send the ball hard then soft?</a:t>
            </a:r>
          </a:p>
          <a:p>
            <a:pPr lvl="1"/>
            <a:r>
              <a:rPr lang="en-US" dirty="0" smtClean="0"/>
              <a:t>Where should you stand if you make your opponent move forward?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Line Game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Awareness of how to use space </a:t>
            </a:r>
          </a:p>
          <a:p>
            <a:pPr lvl="1"/>
            <a:r>
              <a:rPr lang="en-US" dirty="0" smtClean="0"/>
              <a:t>enables students to develop the tactical awareness of playing net/wall games. </a:t>
            </a:r>
          </a:p>
          <a:p>
            <a:r>
              <a:rPr lang="en-US" dirty="0" smtClean="0"/>
              <a:t>Develops a conceptual schema for students to understand how to play all net/wall games</a:t>
            </a:r>
          </a:p>
          <a:p>
            <a:pPr lvl="1"/>
            <a:r>
              <a:rPr lang="en-US" dirty="0" smtClean="0"/>
              <a:t>Accomplished with playing the throwing and catching game, gradually be encouraged to hit the ball with their hands or with a paddle bat</a:t>
            </a:r>
          </a:p>
          <a:p>
            <a:r>
              <a:rPr lang="en-US" dirty="0" smtClean="0"/>
              <a:t>Generally it takes a class of eight-year olds three lessons</a:t>
            </a:r>
          </a:p>
          <a:p>
            <a:pPr lvl="1"/>
            <a:r>
              <a:rPr lang="en-US" dirty="0" smtClean="0"/>
              <a:t> Stage where they can strike a ball in a consistent manner using a hand or a light bat.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Line Game</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Introduce the striking skill </a:t>
            </a:r>
          </a:p>
          <a:p>
            <a:pPr lvl="1"/>
            <a:r>
              <a:rPr lang="en-US" dirty="0" smtClean="0"/>
              <a:t>allow children touches to control the ball before hitting the ball down towards the line</a:t>
            </a:r>
          </a:p>
          <a:p>
            <a:r>
              <a:rPr lang="en-US" dirty="0" smtClean="0"/>
              <a:t>Consistently hit the ball, the ability to spin the ball enables students to realize</a:t>
            </a:r>
          </a:p>
          <a:p>
            <a:pPr lvl="1"/>
            <a:r>
              <a:rPr lang="en-US" dirty="0" smtClean="0"/>
              <a:t> Spin controls and regulate force applied to the ball to keep it under control</a:t>
            </a:r>
          </a:p>
          <a:p>
            <a:r>
              <a:rPr lang="en-US" i="1" dirty="0" smtClean="0"/>
              <a:t>By about the fourth or fifth lesson many children are able to hit a ball between the cones after one touch control</a:t>
            </a:r>
          </a:p>
          <a:p>
            <a:pPr lvl="1"/>
            <a:r>
              <a:rPr lang="en-US" i="1" dirty="0" smtClean="0"/>
              <a:t>The line game creates a frame of reference for net/wall games where a net and a defined area of play challenge students learn to strike a ball up in the air over the net and into a court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Line Game </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Example of a simple lead-up game </a:t>
            </a:r>
          </a:p>
          <a:p>
            <a:pPr lvl="1"/>
            <a:r>
              <a:rPr lang="en-US" dirty="0" smtClean="0"/>
              <a:t>Ideal for games like tennis and badminton from the net/wall games’ category.</a:t>
            </a:r>
          </a:p>
          <a:p>
            <a:pPr lvl="2"/>
            <a:r>
              <a:rPr lang="en-US" dirty="0" smtClean="0"/>
              <a:t>Modified with a wall used to throw against with the two players standing on the same side of the pylons. </a:t>
            </a:r>
          </a:p>
          <a:p>
            <a:pPr lvl="3"/>
            <a:r>
              <a:rPr lang="en-US" dirty="0" smtClean="0"/>
              <a:t>This set-up becomes an excellent lead up to squash and racquetball from the net/wall games</a:t>
            </a:r>
          </a:p>
          <a:p>
            <a:r>
              <a:rPr lang="en-US" dirty="0" smtClean="0"/>
              <a:t>Developing a modified game </a:t>
            </a:r>
          </a:p>
          <a:p>
            <a:pPr lvl="1"/>
            <a:r>
              <a:rPr lang="en-US" dirty="0" smtClean="0"/>
              <a:t>Guiding students' mental ability to develop a play attitude to a game, leads to dynamic game playing.</a:t>
            </a:r>
          </a:p>
          <a:p>
            <a:r>
              <a:rPr lang="en-US" dirty="0" smtClean="0"/>
              <a:t> Conceptual understanding in a modified game </a:t>
            </a:r>
          </a:p>
          <a:p>
            <a:pPr lvl="1"/>
            <a:r>
              <a:rPr lang="en-US" dirty="0" smtClean="0"/>
              <a:t>Naturally progresses to the demands of more adult like games, helping students to appreciate and experience the complexity of the play in adult games without being overwhelmed by the adult game. </a:t>
            </a:r>
          </a:p>
          <a:p>
            <a:pPr lvl="2"/>
            <a:r>
              <a:rPr lang="en-US" dirty="0" smtClean="0"/>
              <a:t>"Can we play </a:t>
            </a:r>
            <a:r>
              <a:rPr lang="en-US" i="1" dirty="0" smtClean="0"/>
              <a:t>that game again?"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Modified Games Examples </a:t>
            </a:r>
            <a:endParaRPr lang="en-US" dirty="0"/>
          </a:p>
        </p:txBody>
      </p:sp>
      <p:sp>
        <p:nvSpPr>
          <p:cNvPr id="3" name="Content Placeholder 2"/>
          <p:cNvSpPr>
            <a:spLocks noGrp="1"/>
          </p:cNvSpPr>
          <p:nvPr>
            <p:ph sz="quarter" idx="1"/>
          </p:nvPr>
        </p:nvSpPr>
        <p:spPr/>
        <p:txBody>
          <a:bodyPr>
            <a:normAutofit lnSpcReduction="10000"/>
          </a:bodyPr>
          <a:lstStyle/>
          <a:p>
            <a:r>
              <a:rPr lang="en-US" i="1" dirty="0" smtClean="0"/>
              <a:t>For examples of modified games developed with a TGFU approach within each game category read the following articles:</a:t>
            </a:r>
          </a:p>
          <a:p>
            <a:pPr lvl="1"/>
            <a:r>
              <a:rPr lang="en-US" i="1" dirty="0" smtClean="0"/>
              <a:t>Target games refer to the first part of Thorpe &amp; Bunker (1989).</a:t>
            </a:r>
          </a:p>
          <a:p>
            <a:pPr lvl="1"/>
            <a:r>
              <a:rPr lang="en-US" i="1" dirty="0" smtClean="0"/>
              <a:t>Batting and fielding games refer to Hopper (1998) and Thorpe &amp; Bunker (1989).</a:t>
            </a:r>
          </a:p>
          <a:p>
            <a:pPr lvl="1"/>
            <a:r>
              <a:rPr lang="en-US" i="1" dirty="0" smtClean="0"/>
              <a:t>Net/Wall games refer to Hopper (1994) and Thorpe, Bunker and Almond (1986)</a:t>
            </a:r>
          </a:p>
          <a:p>
            <a:pPr lvl="1"/>
            <a:r>
              <a:rPr lang="en-US" i="1" dirty="0" smtClean="0"/>
              <a:t>Territory or invasion games refer to Doolittle and Girard (1991), Spackman (1983), Thorpe &amp; Bunker (1989) and Mitchell &amp; Griffin, (1994)</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153</TotalTime>
  <Words>1237</Words>
  <Application>Microsoft Macintosh PowerPoint</Application>
  <PresentationFormat>On-screen Show (4:3)</PresentationFormat>
  <Paragraphs>100</Paragraphs>
  <Slides>11</Slides>
  <Notes>8</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Civic</vt:lpstr>
      <vt:lpstr>Can We Play That Game Again </vt:lpstr>
      <vt:lpstr>Introduction </vt:lpstr>
      <vt:lpstr>Introduction </vt:lpstr>
      <vt:lpstr>Net/Wall Game </vt:lpstr>
      <vt:lpstr>The Line Game </vt:lpstr>
      <vt:lpstr>The Line Game </vt:lpstr>
      <vt:lpstr>The Line Game </vt:lpstr>
      <vt:lpstr>The Line Game </vt:lpstr>
      <vt:lpstr>The Line Game</vt:lpstr>
      <vt:lpstr>The Line Game </vt:lpstr>
      <vt:lpstr>Modified Games Examples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We Play That Game Again</dc:title>
  <dc:creator>Krista</dc:creator>
  <cp:lastModifiedBy>Katie Knupper</cp:lastModifiedBy>
  <cp:revision>22</cp:revision>
  <dcterms:created xsi:type="dcterms:W3CDTF">2013-02-18T02:12:42Z</dcterms:created>
  <dcterms:modified xsi:type="dcterms:W3CDTF">2016-12-06T07:01:47Z</dcterms:modified>
</cp:coreProperties>
</file>